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23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0BC2B-CA81-4342-9AFA-013C583B91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AC3BC3-7BEC-41A9-AB32-3DDE65630B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F57C-160D-4E29-8769-7BCEBEB3A673}"/>
              </a:ext>
            </a:extLst>
          </p:cNvPr>
          <p:cNvSpPr>
            <a:spLocks noGrp="1"/>
          </p:cNvSpPr>
          <p:nvPr>
            <p:ph type="dt" sz="half" idx="10"/>
          </p:nvPr>
        </p:nvSpPr>
        <p:spPr/>
        <p:txBody>
          <a:bodyPr/>
          <a:lstStyle/>
          <a:p>
            <a:fld id="{EA6AFC58-95C1-40BE-AACC-EA4370467DF1}" type="datetimeFigureOut">
              <a:rPr lang="en-US" smtClean="0"/>
              <a:t>6/2/2022</a:t>
            </a:fld>
            <a:endParaRPr lang="en-US"/>
          </a:p>
        </p:txBody>
      </p:sp>
      <p:sp>
        <p:nvSpPr>
          <p:cNvPr id="5" name="Footer Placeholder 4">
            <a:extLst>
              <a:ext uri="{FF2B5EF4-FFF2-40B4-BE49-F238E27FC236}">
                <a16:creationId xmlns:a16="http://schemas.microsoft.com/office/drawing/2014/main" id="{27E9CA1C-F359-45B5-A353-418E968C2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412983-0531-44BA-B105-C60984E0AAA3}"/>
              </a:ext>
            </a:extLst>
          </p:cNvPr>
          <p:cNvSpPr>
            <a:spLocks noGrp="1"/>
          </p:cNvSpPr>
          <p:nvPr>
            <p:ph type="sldNum" sz="quarter" idx="12"/>
          </p:nvPr>
        </p:nvSpPr>
        <p:spPr/>
        <p:txBody>
          <a:bodyPr/>
          <a:lstStyle/>
          <a:p>
            <a:fld id="{6915C621-3C04-495F-BFFF-67B0B2F4C154}" type="slidenum">
              <a:rPr lang="en-US" smtClean="0"/>
              <a:t>‹#›</a:t>
            </a:fld>
            <a:endParaRPr lang="en-US"/>
          </a:p>
        </p:txBody>
      </p:sp>
    </p:spTree>
    <p:extLst>
      <p:ext uri="{BB962C8B-B14F-4D97-AF65-F5344CB8AC3E}">
        <p14:creationId xmlns:p14="http://schemas.microsoft.com/office/powerpoint/2010/main" val="2682747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A4120-8F2C-46FE-96C8-D7F677EFC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C139FC-87F2-4230-B025-5D2188255C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388E5-5AB5-48BA-BD7E-EED9AEEC5327}"/>
              </a:ext>
            </a:extLst>
          </p:cNvPr>
          <p:cNvSpPr>
            <a:spLocks noGrp="1"/>
          </p:cNvSpPr>
          <p:nvPr>
            <p:ph type="dt" sz="half" idx="10"/>
          </p:nvPr>
        </p:nvSpPr>
        <p:spPr/>
        <p:txBody>
          <a:bodyPr/>
          <a:lstStyle/>
          <a:p>
            <a:fld id="{EA6AFC58-95C1-40BE-AACC-EA4370467DF1}" type="datetimeFigureOut">
              <a:rPr lang="en-US" smtClean="0"/>
              <a:t>6/2/2022</a:t>
            </a:fld>
            <a:endParaRPr lang="en-US"/>
          </a:p>
        </p:txBody>
      </p:sp>
      <p:sp>
        <p:nvSpPr>
          <p:cNvPr id="5" name="Footer Placeholder 4">
            <a:extLst>
              <a:ext uri="{FF2B5EF4-FFF2-40B4-BE49-F238E27FC236}">
                <a16:creationId xmlns:a16="http://schemas.microsoft.com/office/drawing/2014/main" id="{1E330EFC-C5FB-4389-BE01-8ED2D9ABE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389F7C-EAC8-4F7D-9B7C-AE56739B7DBD}"/>
              </a:ext>
            </a:extLst>
          </p:cNvPr>
          <p:cNvSpPr>
            <a:spLocks noGrp="1"/>
          </p:cNvSpPr>
          <p:nvPr>
            <p:ph type="sldNum" sz="quarter" idx="12"/>
          </p:nvPr>
        </p:nvSpPr>
        <p:spPr/>
        <p:txBody>
          <a:bodyPr/>
          <a:lstStyle/>
          <a:p>
            <a:fld id="{6915C621-3C04-495F-BFFF-67B0B2F4C154}" type="slidenum">
              <a:rPr lang="en-US" smtClean="0"/>
              <a:t>‹#›</a:t>
            </a:fld>
            <a:endParaRPr lang="en-US"/>
          </a:p>
        </p:txBody>
      </p:sp>
    </p:spTree>
    <p:extLst>
      <p:ext uri="{BB962C8B-B14F-4D97-AF65-F5344CB8AC3E}">
        <p14:creationId xmlns:p14="http://schemas.microsoft.com/office/powerpoint/2010/main" val="1428340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65911E-8878-42D0-8A1E-BAA9E2BE7F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AAEBBE-AF17-4044-8E48-CC65500182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914E4B-6C5D-43A5-947F-A47BB49A35CF}"/>
              </a:ext>
            </a:extLst>
          </p:cNvPr>
          <p:cNvSpPr>
            <a:spLocks noGrp="1"/>
          </p:cNvSpPr>
          <p:nvPr>
            <p:ph type="dt" sz="half" idx="10"/>
          </p:nvPr>
        </p:nvSpPr>
        <p:spPr/>
        <p:txBody>
          <a:bodyPr/>
          <a:lstStyle/>
          <a:p>
            <a:fld id="{EA6AFC58-95C1-40BE-AACC-EA4370467DF1}" type="datetimeFigureOut">
              <a:rPr lang="en-US" smtClean="0"/>
              <a:t>6/2/2022</a:t>
            </a:fld>
            <a:endParaRPr lang="en-US"/>
          </a:p>
        </p:txBody>
      </p:sp>
      <p:sp>
        <p:nvSpPr>
          <p:cNvPr id="5" name="Footer Placeholder 4">
            <a:extLst>
              <a:ext uri="{FF2B5EF4-FFF2-40B4-BE49-F238E27FC236}">
                <a16:creationId xmlns:a16="http://schemas.microsoft.com/office/drawing/2014/main" id="{F6CE7A10-222B-4407-B47C-995730256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AFFA06-B6C1-42F1-9957-BE7A413787A2}"/>
              </a:ext>
            </a:extLst>
          </p:cNvPr>
          <p:cNvSpPr>
            <a:spLocks noGrp="1"/>
          </p:cNvSpPr>
          <p:nvPr>
            <p:ph type="sldNum" sz="quarter" idx="12"/>
          </p:nvPr>
        </p:nvSpPr>
        <p:spPr/>
        <p:txBody>
          <a:bodyPr/>
          <a:lstStyle/>
          <a:p>
            <a:fld id="{6915C621-3C04-495F-BFFF-67B0B2F4C154}" type="slidenum">
              <a:rPr lang="en-US" smtClean="0"/>
              <a:t>‹#›</a:t>
            </a:fld>
            <a:endParaRPr lang="en-US"/>
          </a:p>
        </p:txBody>
      </p:sp>
    </p:spTree>
    <p:extLst>
      <p:ext uri="{BB962C8B-B14F-4D97-AF65-F5344CB8AC3E}">
        <p14:creationId xmlns:p14="http://schemas.microsoft.com/office/powerpoint/2010/main" val="362452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7989B-B769-4BAB-9411-88F52E7E6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7D37FB-82A0-4194-AA40-AC0D7071DE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CDA8E-9124-4C40-9ACD-1D8A10AD1115}"/>
              </a:ext>
            </a:extLst>
          </p:cNvPr>
          <p:cNvSpPr>
            <a:spLocks noGrp="1"/>
          </p:cNvSpPr>
          <p:nvPr>
            <p:ph type="dt" sz="half" idx="10"/>
          </p:nvPr>
        </p:nvSpPr>
        <p:spPr/>
        <p:txBody>
          <a:bodyPr/>
          <a:lstStyle/>
          <a:p>
            <a:fld id="{EA6AFC58-95C1-40BE-AACC-EA4370467DF1}" type="datetimeFigureOut">
              <a:rPr lang="en-US" smtClean="0"/>
              <a:t>6/2/2022</a:t>
            </a:fld>
            <a:endParaRPr lang="en-US"/>
          </a:p>
        </p:txBody>
      </p:sp>
      <p:sp>
        <p:nvSpPr>
          <p:cNvPr id="5" name="Footer Placeholder 4">
            <a:extLst>
              <a:ext uri="{FF2B5EF4-FFF2-40B4-BE49-F238E27FC236}">
                <a16:creationId xmlns:a16="http://schemas.microsoft.com/office/drawing/2014/main" id="{D136B446-0F46-4701-BF56-9B25649EA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52949-50C7-400E-ADB8-F7CBF5D2460D}"/>
              </a:ext>
            </a:extLst>
          </p:cNvPr>
          <p:cNvSpPr>
            <a:spLocks noGrp="1"/>
          </p:cNvSpPr>
          <p:nvPr>
            <p:ph type="sldNum" sz="quarter" idx="12"/>
          </p:nvPr>
        </p:nvSpPr>
        <p:spPr/>
        <p:txBody>
          <a:bodyPr/>
          <a:lstStyle/>
          <a:p>
            <a:fld id="{6915C621-3C04-495F-BFFF-67B0B2F4C154}" type="slidenum">
              <a:rPr lang="en-US" smtClean="0"/>
              <a:t>‹#›</a:t>
            </a:fld>
            <a:endParaRPr lang="en-US"/>
          </a:p>
        </p:txBody>
      </p:sp>
    </p:spTree>
    <p:extLst>
      <p:ext uri="{BB962C8B-B14F-4D97-AF65-F5344CB8AC3E}">
        <p14:creationId xmlns:p14="http://schemas.microsoft.com/office/powerpoint/2010/main" val="385976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1C507-A974-43AF-9165-0C3CFE9DD8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0F4A90-34D3-42F4-81A8-6FE621C74D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0DD47A-9CE0-4AB5-88EB-815F831661E5}"/>
              </a:ext>
            </a:extLst>
          </p:cNvPr>
          <p:cNvSpPr>
            <a:spLocks noGrp="1"/>
          </p:cNvSpPr>
          <p:nvPr>
            <p:ph type="dt" sz="half" idx="10"/>
          </p:nvPr>
        </p:nvSpPr>
        <p:spPr/>
        <p:txBody>
          <a:bodyPr/>
          <a:lstStyle/>
          <a:p>
            <a:fld id="{EA6AFC58-95C1-40BE-AACC-EA4370467DF1}" type="datetimeFigureOut">
              <a:rPr lang="en-US" smtClean="0"/>
              <a:t>6/2/2022</a:t>
            </a:fld>
            <a:endParaRPr lang="en-US"/>
          </a:p>
        </p:txBody>
      </p:sp>
      <p:sp>
        <p:nvSpPr>
          <p:cNvPr id="5" name="Footer Placeholder 4">
            <a:extLst>
              <a:ext uri="{FF2B5EF4-FFF2-40B4-BE49-F238E27FC236}">
                <a16:creationId xmlns:a16="http://schemas.microsoft.com/office/drawing/2014/main" id="{3430C7CA-2C4B-485B-85DA-BA6A69E73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F468DC-8CB6-4E0B-A630-59DEF99FA5B0}"/>
              </a:ext>
            </a:extLst>
          </p:cNvPr>
          <p:cNvSpPr>
            <a:spLocks noGrp="1"/>
          </p:cNvSpPr>
          <p:nvPr>
            <p:ph type="sldNum" sz="quarter" idx="12"/>
          </p:nvPr>
        </p:nvSpPr>
        <p:spPr/>
        <p:txBody>
          <a:bodyPr/>
          <a:lstStyle/>
          <a:p>
            <a:fld id="{6915C621-3C04-495F-BFFF-67B0B2F4C154}" type="slidenum">
              <a:rPr lang="en-US" smtClean="0"/>
              <a:t>‹#›</a:t>
            </a:fld>
            <a:endParaRPr lang="en-US"/>
          </a:p>
        </p:txBody>
      </p:sp>
    </p:spTree>
    <p:extLst>
      <p:ext uri="{BB962C8B-B14F-4D97-AF65-F5344CB8AC3E}">
        <p14:creationId xmlns:p14="http://schemas.microsoft.com/office/powerpoint/2010/main" val="343639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8AF6-61F0-4438-8ACD-ABA8CB7CDC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B7C3E-6132-40F0-AA55-FEE053130B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194003-6C68-4CE7-87BF-16E5576197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CF1AB2-9E17-436D-B707-4F21EB3CFBDB}"/>
              </a:ext>
            </a:extLst>
          </p:cNvPr>
          <p:cNvSpPr>
            <a:spLocks noGrp="1"/>
          </p:cNvSpPr>
          <p:nvPr>
            <p:ph type="dt" sz="half" idx="10"/>
          </p:nvPr>
        </p:nvSpPr>
        <p:spPr/>
        <p:txBody>
          <a:bodyPr/>
          <a:lstStyle/>
          <a:p>
            <a:fld id="{EA6AFC58-95C1-40BE-AACC-EA4370467DF1}" type="datetimeFigureOut">
              <a:rPr lang="en-US" smtClean="0"/>
              <a:t>6/2/2022</a:t>
            </a:fld>
            <a:endParaRPr lang="en-US"/>
          </a:p>
        </p:txBody>
      </p:sp>
      <p:sp>
        <p:nvSpPr>
          <p:cNvPr id="6" name="Footer Placeholder 5">
            <a:extLst>
              <a:ext uri="{FF2B5EF4-FFF2-40B4-BE49-F238E27FC236}">
                <a16:creationId xmlns:a16="http://schemas.microsoft.com/office/drawing/2014/main" id="{58C9CF65-0827-4E08-A259-8D9BEBAF3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C740A4-D3BC-4B51-AE3C-783B82BA4708}"/>
              </a:ext>
            </a:extLst>
          </p:cNvPr>
          <p:cNvSpPr>
            <a:spLocks noGrp="1"/>
          </p:cNvSpPr>
          <p:nvPr>
            <p:ph type="sldNum" sz="quarter" idx="12"/>
          </p:nvPr>
        </p:nvSpPr>
        <p:spPr/>
        <p:txBody>
          <a:bodyPr/>
          <a:lstStyle/>
          <a:p>
            <a:fld id="{6915C621-3C04-495F-BFFF-67B0B2F4C154}" type="slidenum">
              <a:rPr lang="en-US" smtClean="0"/>
              <a:t>‹#›</a:t>
            </a:fld>
            <a:endParaRPr lang="en-US"/>
          </a:p>
        </p:txBody>
      </p:sp>
    </p:spTree>
    <p:extLst>
      <p:ext uri="{BB962C8B-B14F-4D97-AF65-F5344CB8AC3E}">
        <p14:creationId xmlns:p14="http://schemas.microsoft.com/office/powerpoint/2010/main" val="39636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C83D-76BE-4EF6-80A1-123C05E4A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75C54A-3C98-4D9F-977F-5B2EA1E5F1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61B1A4-840E-4198-833D-BB131B371E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D890D7-4FB9-48DC-99EC-AC803EC619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CD3B47-AD94-40EE-AC84-E4F2FBFD9E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70565E-6F75-4127-AF57-1253D559FBD3}"/>
              </a:ext>
            </a:extLst>
          </p:cNvPr>
          <p:cNvSpPr>
            <a:spLocks noGrp="1"/>
          </p:cNvSpPr>
          <p:nvPr>
            <p:ph type="dt" sz="half" idx="10"/>
          </p:nvPr>
        </p:nvSpPr>
        <p:spPr/>
        <p:txBody>
          <a:bodyPr/>
          <a:lstStyle/>
          <a:p>
            <a:fld id="{EA6AFC58-95C1-40BE-AACC-EA4370467DF1}" type="datetimeFigureOut">
              <a:rPr lang="en-US" smtClean="0"/>
              <a:t>6/2/2022</a:t>
            </a:fld>
            <a:endParaRPr lang="en-US"/>
          </a:p>
        </p:txBody>
      </p:sp>
      <p:sp>
        <p:nvSpPr>
          <p:cNvPr id="8" name="Footer Placeholder 7">
            <a:extLst>
              <a:ext uri="{FF2B5EF4-FFF2-40B4-BE49-F238E27FC236}">
                <a16:creationId xmlns:a16="http://schemas.microsoft.com/office/drawing/2014/main" id="{9536DB65-61C0-4AD2-AE36-024BBEB344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A23832-7E4B-4894-BBD4-82FB01A8BC28}"/>
              </a:ext>
            </a:extLst>
          </p:cNvPr>
          <p:cNvSpPr>
            <a:spLocks noGrp="1"/>
          </p:cNvSpPr>
          <p:nvPr>
            <p:ph type="sldNum" sz="quarter" idx="12"/>
          </p:nvPr>
        </p:nvSpPr>
        <p:spPr/>
        <p:txBody>
          <a:bodyPr/>
          <a:lstStyle/>
          <a:p>
            <a:fld id="{6915C621-3C04-495F-BFFF-67B0B2F4C154}" type="slidenum">
              <a:rPr lang="en-US" smtClean="0"/>
              <a:t>‹#›</a:t>
            </a:fld>
            <a:endParaRPr lang="en-US"/>
          </a:p>
        </p:txBody>
      </p:sp>
    </p:spTree>
    <p:extLst>
      <p:ext uri="{BB962C8B-B14F-4D97-AF65-F5344CB8AC3E}">
        <p14:creationId xmlns:p14="http://schemas.microsoft.com/office/powerpoint/2010/main" val="312000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AAA2-B399-469B-B503-41C0A20AF3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BE5E18-D3F7-4CC5-81E1-DABA1188F2DF}"/>
              </a:ext>
            </a:extLst>
          </p:cNvPr>
          <p:cNvSpPr>
            <a:spLocks noGrp="1"/>
          </p:cNvSpPr>
          <p:nvPr>
            <p:ph type="dt" sz="half" idx="10"/>
          </p:nvPr>
        </p:nvSpPr>
        <p:spPr/>
        <p:txBody>
          <a:bodyPr/>
          <a:lstStyle/>
          <a:p>
            <a:fld id="{EA6AFC58-95C1-40BE-AACC-EA4370467DF1}" type="datetimeFigureOut">
              <a:rPr lang="en-US" smtClean="0"/>
              <a:t>6/2/2022</a:t>
            </a:fld>
            <a:endParaRPr lang="en-US"/>
          </a:p>
        </p:txBody>
      </p:sp>
      <p:sp>
        <p:nvSpPr>
          <p:cNvPr id="4" name="Footer Placeholder 3">
            <a:extLst>
              <a:ext uri="{FF2B5EF4-FFF2-40B4-BE49-F238E27FC236}">
                <a16:creationId xmlns:a16="http://schemas.microsoft.com/office/drawing/2014/main" id="{C21FAE40-55AF-43A5-9744-FBEEABB611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EC9E09-89B5-49F0-80D5-69613CA8273A}"/>
              </a:ext>
            </a:extLst>
          </p:cNvPr>
          <p:cNvSpPr>
            <a:spLocks noGrp="1"/>
          </p:cNvSpPr>
          <p:nvPr>
            <p:ph type="sldNum" sz="quarter" idx="12"/>
          </p:nvPr>
        </p:nvSpPr>
        <p:spPr/>
        <p:txBody>
          <a:bodyPr/>
          <a:lstStyle/>
          <a:p>
            <a:fld id="{6915C621-3C04-495F-BFFF-67B0B2F4C154}" type="slidenum">
              <a:rPr lang="en-US" smtClean="0"/>
              <a:t>‹#›</a:t>
            </a:fld>
            <a:endParaRPr lang="en-US"/>
          </a:p>
        </p:txBody>
      </p:sp>
    </p:spTree>
    <p:extLst>
      <p:ext uri="{BB962C8B-B14F-4D97-AF65-F5344CB8AC3E}">
        <p14:creationId xmlns:p14="http://schemas.microsoft.com/office/powerpoint/2010/main" val="420525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525CE2-D831-4DD9-BE6F-0DFA97026A54}"/>
              </a:ext>
            </a:extLst>
          </p:cNvPr>
          <p:cNvSpPr>
            <a:spLocks noGrp="1"/>
          </p:cNvSpPr>
          <p:nvPr>
            <p:ph type="dt" sz="half" idx="10"/>
          </p:nvPr>
        </p:nvSpPr>
        <p:spPr/>
        <p:txBody>
          <a:bodyPr/>
          <a:lstStyle/>
          <a:p>
            <a:fld id="{EA6AFC58-95C1-40BE-AACC-EA4370467DF1}" type="datetimeFigureOut">
              <a:rPr lang="en-US" smtClean="0"/>
              <a:t>6/2/2022</a:t>
            </a:fld>
            <a:endParaRPr lang="en-US"/>
          </a:p>
        </p:txBody>
      </p:sp>
      <p:sp>
        <p:nvSpPr>
          <p:cNvPr id="3" name="Footer Placeholder 2">
            <a:extLst>
              <a:ext uri="{FF2B5EF4-FFF2-40B4-BE49-F238E27FC236}">
                <a16:creationId xmlns:a16="http://schemas.microsoft.com/office/drawing/2014/main" id="{306D36AC-3459-4402-AD03-375C2DEED9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40B748-EF94-43EC-8BA4-7B6893C83B01}"/>
              </a:ext>
            </a:extLst>
          </p:cNvPr>
          <p:cNvSpPr>
            <a:spLocks noGrp="1"/>
          </p:cNvSpPr>
          <p:nvPr>
            <p:ph type="sldNum" sz="quarter" idx="12"/>
          </p:nvPr>
        </p:nvSpPr>
        <p:spPr/>
        <p:txBody>
          <a:bodyPr/>
          <a:lstStyle/>
          <a:p>
            <a:fld id="{6915C621-3C04-495F-BFFF-67B0B2F4C154}" type="slidenum">
              <a:rPr lang="en-US" smtClean="0"/>
              <a:t>‹#›</a:t>
            </a:fld>
            <a:endParaRPr lang="en-US"/>
          </a:p>
        </p:txBody>
      </p:sp>
    </p:spTree>
    <p:extLst>
      <p:ext uri="{BB962C8B-B14F-4D97-AF65-F5344CB8AC3E}">
        <p14:creationId xmlns:p14="http://schemas.microsoft.com/office/powerpoint/2010/main" val="86036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1023F-D4BB-4B7F-A932-2BFF5BB17E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3078D0-32FB-43F9-AABC-E7DF89F5AF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69F021-E012-4435-BFF6-FD81C04388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3A3530-3038-4FDE-B000-53A9D3CE9DC1}"/>
              </a:ext>
            </a:extLst>
          </p:cNvPr>
          <p:cNvSpPr>
            <a:spLocks noGrp="1"/>
          </p:cNvSpPr>
          <p:nvPr>
            <p:ph type="dt" sz="half" idx="10"/>
          </p:nvPr>
        </p:nvSpPr>
        <p:spPr/>
        <p:txBody>
          <a:bodyPr/>
          <a:lstStyle/>
          <a:p>
            <a:fld id="{EA6AFC58-95C1-40BE-AACC-EA4370467DF1}" type="datetimeFigureOut">
              <a:rPr lang="en-US" smtClean="0"/>
              <a:t>6/2/2022</a:t>
            </a:fld>
            <a:endParaRPr lang="en-US"/>
          </a:p>
        </p:txBody>
      </p:sp>
      <p:sp>
        <p:nvSpPr>
          <p:cNvPr id="6" name="Footer Placeholder 5">
            <a:extLst>
              <a:ext uri="{FF2B5EF4-FFF2-40B4-BE49-F238E27FC236}">
                <a16:creationId xmlns:a16="http://schemas.microsoft.com/office/drawing/2014/main" id="{C478CCC6-CE48-47DC-BD58-6126F229D5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C67DFC-D935-46B0-A251-CD9696320C9F}"/>
              </a:ext>
            </a:extLst>
          </p:cNvPr>
          <p:cNvSpPr>
            <a:spLocks noGrp="1"/>
          </p:cNvSpPr>
          <p:nvPr>
            <p:ph type="sldNum" sz="quarter" idx="12"/>
          </p:nvPr>
        </p:nvSpPr>
        <p:spPr/>
        <p:txBody>
          <a:bodyPr/>
          <a:lstStyle/>
          <a:p>
            <a:fld id="{6915C621-3C04-495F-BFFF-67B0B2F4C154}" type="slidenum">
              <a:rPr lang="en-US" smtClean="0"/>
              <a:t>‹#›</a:t>
            </a:fld>
            <a:endParaRPr lang="en-US"/>
          </a:p>
        </p:txBody>
      </p:sp>
    </p:spTree>
    <p:extLst>
      <p:ext uri="{BB962C8B-B14F-4D97-AF65-F5344CB8AC3E}">
        <p14:creationId xmlns:p14="http://schemas.microsoft.com/office/powerpoint/2010/main" val="277559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A1C1C-B0E7-44F2-8072-A514FBB638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28A5E9-11A7-4874-A834-447198D921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F3D38E-A763-48BE-87A2-94215DE4E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098EBB-1A24-4EED-A356-DA1A3407ADCD}"/>
              </a:ext>
            </a:extLst>
          </p:cNvPr>
          <p:cNvSpPr>
            <a:spLocks noGrp="1"/>
          </p:cNvSpPr>
          <p:nvPr>
            <p:ph type="dt" sz="half" idx="10"/>
          </p:nvPr>
        </p:nvSpPr>
        <p:spPr/>
        <p:txBody>
          <a:bodyPr/>
          <a:lstStyle/>
          <a:p>
            <a:fld id="{EA6AFC58-95C1-40BE-AACC-EA4370467DF1}" type="datetimeFigureOut">
              <a:rPr lang="en-US" smtClean="0"/>
              <a:t>6/2/2022</a:t>
            </a:fld>
            <a:endParaRPr lang="en-US"/>
          </a:p>
        </p:txBody>
      </p:sp>
      <p:sp>
        <p:nvSpPr>
          <p:cNvPr id="6" name="Footer Placeholder 5">
            <a:extLst>
              <a:ext uri="{FF2B5EF4-FFF2-40B4-BE49-F238E27FC236}">
                <a16:creationId xmlns:a16="http://schemas.microsoft.com/office/drawing/2014/main" id="{94B4B8EB-6A0D-4B69-BA39-AA5D3FFE77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CCD773-FB7B-4A9C-8161-E38A9D9DC9F0}"/>
              </a:ext>
            </a:extLst>
          </p:cNvPr>
          <p:cNvSpPr>
            <a:spLocks noGrp="1"/>
          </p:cNvSpPr>
          <p:nvPr>
            <p:ph type="sldNum" sz="quarter" idx="12"/>
          </p:nvPr>
        </p:nvSpPr>
        <p:spPr/>
        <p:txBody>
          <a:bodyPr/>
          <a:lstStyle/>
          <a:p>
            <a:fld id="{6915C621-3C04-495F-BFFF-67B0B2F4C154}" type="slidenum">
              <a:rPr lang="en-US" smtClean="0"/>
              <a:t>‹#›</a:t>
            </a:fld>
            <a:endParaRPr lang="en-US"/>
          </a:p>
        </p:txBody>
      </p:sp>
    </p:spTree>
    <p:extLst>
      <p:ext uri="{BB962C8B-B14F-4D97-AF65-F5344CB8AC3E}">
        <p14:creationId xmlns:p14="http://schemas.microsoft.com/office/powerpoint/2010/main" val="754997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BC2177-D415-4C5C-9226-D12C776E17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229AC5-A023-484B-BBFF-73D5D22AB8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0E42A-DE91-42B4-B01F-03EE9941B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AFC58-95C1-40BE-AACC-EA4370467DF1}" type="datetimeFigureOut">
              <a:rPr lang="en-US" smtClean="0"/>
              <a:t>6/2/2022</a:t>
            </a:fld>
            <a:endParaRPr lang="en-US"/>
          </a:p>
        </p:txBody>
      </p:sp>
      <p:sp>
        <p:nvSpPr>
          <p:cNvPr id="5" name="Footer Placeholder 4">
            <a:extLst>
              <a:ext uri="{FF2B5EF4-FFF2-40B4-BE49-F238E27FC236}">
                <a16:creationId xmlns:a16="http://schemas.microsoft.com/office/drawing/2014/main" id="{B9540A4A-BF83-4C9D-93DD-1B17FF6186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2271A3-8231-4E4F-816A-1045AB4F96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5C621-3C04-495F-BFFF-67B0B2F4C154}" type="slidenum">
              <a:rPr lang="en-US" smtClean="0"/>
              <a:t>‹#›</a:t>
            </a:fld>
            <a:endParaRPr lang="en-US"/>
          </a:p>
        </p:txBody>
      </p:sp>
    </p:spTree>
    <p:extLst>
      <p:ext uri="{BB962C8B-B14F-4D97-AF65-F5344CB8AC3E}">
        <p14:creationId xmlns:p14="http://schemas.microsoft.com/office/powerpoint/2010/main" val="1865335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6.t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6.tif"/></Relationships>
</file>

<file path=ppt/slides/_rels/slide5.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6.ti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hyperlink" Target="about:blank" TargetMode="External"/><Relationship Id="rId4" Type="http://schemas.openxmlformats.org/officeDocument/2006/relationships/image" Target="../media/image6.tif"/></Relationships>
</file>

<file path=ppt/slides/_rels/slide8.xml.rels><?xml version="1.0" encoding="UTF-8" standalone="yes"?>
<Relationships xmlns="http://schemas.openxmlformats.org/package/2006/relationships"><Relationship Id="rId8" Type="http://schemas.openxmlformats.org/officeDocument/2006/relationships/hyperlink" Target="https://www.instagram.com/fostering.music/" TargetMode="External"/><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hyperlink" Target="https://fosteringmusic.com/" TargetMode="External"/><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hyperlink" Target="https://www.facebook.com/fosteringmusic/" TargetMode="Externa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ostering Music Facebook Banner 9-8-18.png" descr="Fostering Music Facebook Banner 9-8-18.png">
            <a:extLst>
              <a:ext uri="{FF2B5EF4-FFF2-40B4-BE49-F238E27FC236}">
                <a16:creationId xmlns:a16="http://schemas.microsoft.com/office/drawing/2014/main" id="{B0600055-858B-4712-A358-377C9EE5ED14}"/>
              </a:ext>
            </a:extLst>
          </p:cNvPr>
          <p:cNvPicPr>
            <a:picLocks noChangeAspect="1"/>
          </p:cNvPicPr>
          <p:nvPr/>
        </p:nvPicPr>
        <p:blipFill>
          <a:blip r:embed="rId2"/>
          <a:stretch>
            <a:fillRect/>
          </a:stretch>
        </p:blipFill>
        <p:spPr>
          <a:xfrm>
            <a:off x="7964461" y="1946563"/>
            <a:ext cx="3836895" cy="2964873"/>
          </a:xfrm>
          <a:prstGeom prst="rect">
            <a:avLst/>
          </a:prstGeom>
          <a:ln w="12700">
            <a:miter lim="400000"/>
          </a:ln>
        </p:spPr>
      </p:pic>
      <p:pic>
        <p:nvPicPr>
          <p:cNvPr id="6" name="Picture 5" descr="A picture containing indoor, person&#10;&#10;Description automatically generated">
            <a:extLst>
              <a:ext uri="{FF2B5EF4-FFF2-40B4-BE49-F238E27FC236}">
                <a16:creationId xmlns:a16="http://schemas.microsoft.com/office/drawing/2014/main" id="{AB17B093-D2C3-4FE5-8DB3-B6252AA0E3CE}"/>
              </a:ext>
            </a:extLst>
          </p:cNvPr>
          <p:cNvPicPr>
            <a:picLocks noChangeAspect="1"/>
          </p:cNvPicPr>
          <p:nvPr/>
        </p:nvPicPr>
        <p:blipFill rotWithShape="1">
          <a:blip r:embed="rId3">
            <a:extLst>
              <a:ext uri="{28A0092B-C50C-407E-A947-70E740481C1C}">
                <a14:useLocalDpi xmlns:a14="http://schemas.microsoft.com/office/drawing/2010/main" val="0"/>
              </a:ext>
            </a:extLst>
          </a:blip>
          <a:srcRect l="9425" r="16967"/>
          <a:stretch/>
        </p:blipFill>
        <p:spPr>
          <a:xfrm>
            <a:off x="0" y="0"/>
            <a:ext cx="7573818" cy="6858000"/>
          </a:xfrm>
          <a:prstGeom prst="rect">
            <a:avLst/>
          </a:prstGeom>
        </p:spPr>
      </p:pic>
      <p:sp>
        <p:nvSpPr>
          <p:cNvPr id="7" name="Rectangle 6">
            <a:extLst>
              <a:ext uri="{FF2B5EF4-FFF2-40B4-BE49-F238E27FC236}">
                <a16:creationId xmlns:a16="http://schemas.microsoft.com/office/drawing/2014/main" id="{A8939D43-0A3C-4F89-8781-B3B174AEF138}"/>
              </a:ext>
            </a:extLst>
          </p:cNvPr>
          <p:cNvSpPr/>
          <p:nvPr/>
        </p:nvSpPr>
        <p:spPr>
          <a:xfrm>
            <a:off x="0" y="6456218"/>
            <a:ext cx="12192000" cy="401782"/>
          </a:xfrm>
          <a:prstGeom prst="rect">
            <a:avLst/>
          </a:prstGeom>
          <a:solidFill>
            <a:srgbClr val="D72334"/>
          </a:solidFill>
          <a:ln>
            <a:solidFill>
              <a:srgbClr val="D7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F271A6-DE00-48F9-BDEF-7AA27EC6DAD1}"/>
              </a:ext>
            </a:extLst>
          </p:cNvPr>
          <p:cNvSpPr/>
          <p:nvPr/>
        </p:nvSpPr>
        <p:spPr>
          <a:xfrm>
            <a:off x="0" y="-1"/>
            <a:ext cx="12192000" cy="401782"/>
          </a:xfrm>
          <a:prstGeom prst="rect">
            <a:avLst/>
          </a:prstGeom>
          <a:solidFill>
            <a:srgbClr val="D72334"/>
          </a:solidFill>
          <a:ln>
            <a:solidFill>
              <a:srgbClr val="D7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754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and a child posing for a picture&#10;&#10;Description automatically generated with low confidence">
            <a:extLst>
              <a:ext uri="{FF2B5EF4-FFF2-40B4-BE49-F238E27FC236}">
                <a16:creationId xmlns:a16="http://schemas.microsoft.com/office/drawing/2014/main" id="{F6AED69A-F278-4E48-863A-A7C7A0A92B1B}"/>
              </a:ext>
            </a:extLst>
          </p:cNvPr>
          <p:cNvPicPr>
            <a:picLocks noChangeAspect="1"/>
          </p:cNvPicPr>
          <p:nvPr/>
        </p:nvPicPr>
        <p:blipFill rotWithShape="1">
          <a:blip r:embed="rId2">
            <a:extLst>
              <a:ext uri="{28A0092B-C50C-407E-A947-70E740481C1C}">
                <a14:useLocalDpi xmlns:a14="http://schemas.microsoft.com/office/drawing/2010/main" val="0"/>
              </a:ext>
            </a:extLst>
          </a:blip>
          <a:srcRect l="19954" r="11157"/>
          <a:stretch/>
        </p:blipFill>
        <p:spPr>
          <a:xfrm>
            <a:off x="0" y="-1"/>
            <a:ext cx="6299200" cy="6858000"/>
          </a:xfrm>
          <a:prstGeom prst="rect">
            <a:avLst/>
          </a:prstGeom>
        </p:spPr>
      </p:pic>
      <p:sp>
        <p:nvSpPr>
          <p:cNvPr id="7" name="Rectangle 6">
            <a:extLst>
              <a:ext uri="{FF2B5EF4-FFF2-40B4-BE49-F238E27FC236}">
                <a16:creationId xmlns:a16="http://schemas.microsoft.com/office/drawing/2014/main" id="{A8939D43-0A3C-4F89-8781-B3B174AEF138}"/>
              </a:ext>
            </a:extLst>
          </p:cNvPr>
          <p:cNvSpPr/>
          <p:nvPr/>
        </p:nvSpPr>
        <p:spPr>
          <a:xfrm>
            <a:off x="0" y="6456218"/>
            <a:ext cx="12192000" cy="401782"/>
          </a:xfrm>
          <a:prstGeom prst="rect">
            <a:avLst/>
          </a:prstGeom>
          <a:solidFill>
            <a:srgbClr val="D72334"/>
          </a:solidFill>
          <a:ln>
            <a:solidFill>
              <a:srgbClr val="D7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F271A6-DE00-48F9-BDEF-7AA27EC6DAD1}"/>
              </a:ext>
            </a:extLst>
          </p:cNvPr>
          <p:cNvSpPr/>
          <p:nvPr/>
        </p:nvSpPr>
        <p:spPr>
          <a:xfrm>
            <a:off x="0" y="-1"/>
            <a:ext cx="12192000" cy="401782"/>
          </a:xfrm>
          <a:prstGeom prst="rect">
            <a:avLst/>
          </a:prstGeom>
          <a:solidFill>
            <a:srgbClr val="D72334"/>
          </a:solidFill>
          <a:ln>
            <a:solidFill>
              <a:srgbClr val="D7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Fostering Music Logo corrected version 10-10-18.png" descr="Fostering Music Logo corrected version 10-10-18.png">
            <a:extLst>
              <a:ext uri="{FF2B5EF4-FFF2-40B4-BE49-F238E27FC236}">
                <a16:creationId xmlns:a16="http://schemas.microsoft.com/office/drawing/2014/main" id="{EA5F7837-7796-4FCC-98EE-9B2C3C2CC7EA}"/>
              </a:ext>
            </a:extLst>
          </p:cNvPr>
          <p:cNvPicPr>
            <a:picLocks noChangeAspect="1"/>
          </p:cNvPicPr>
          <p:nvPr/>
        </p:nvPicPr>
        <p:blipFill>
          <a:blip r:embed="rId3"/>
          <a:stretch>
            <a:fillRect/>
          </a:stretch>
        </p:blipFill>
        <p:spPr>
          <a:xfrm>
            <a:off x="8740641" y="5573486"/>
            <a:ext cx="1142359" cy="882732"/>
          </a:xfrm>
          <a:prstGeom prst="rect">
            <a:avLst/>
          </a:prstGeom>
          <a:ln w="12700">
            <a:miter lim="400000"/>
          </a:ln>
        </p:spPr>
      </p:pic>
      <p:sp>
        <p:nvSpPr>
          <p:cNvPr id="10" name="Our Mission">
            <a:extLst>
              <a:ext uri="{FF2B5EF4-FFF2-40B4-BE49-F238E27FC236}">
                <a16:creationId xmlns:a16="http://schemas.microsoft.com/office/drawing/2014/main" id="{488DF350-F88C-4068-AE27-1D319433C733}"/>
              </a:ext>
            </a:extLst>
          </p:cNvPr>
          <p:cNvSpPr txBox="1">
            <a:spLocks/>
          </p:cNvSpPr>
          <p:nvPr/>
        </p:nvSpPr>
        <p:spPr>
          <a:xfrm>
            <a:off x="6849539" y="754850"/>
            <a:ext cx="4842631" cy="1791418"/>
          </a:xfrm>
          <a:prstGeom prst="rect">
            <a:avLst/>
          </a:prstGeom>
        </p:spPr>
        <p:txBody>
          <a:bodyPr/>
          <a:lstStyle>
            <a:lvl1pPr algn="l" defTabSz="914400" rtl="0" eaLnBrk="1" latinLnBrk="0" hangingPunct="1">
              <a:lnSpc>
                <a:spcPct val="90000"/>
              </a:lnSpc>
              <a:spcBef>
                <a:spcPct val="0"/>
              </a:spcBef>
              <a:buNone/>
              <a:defRPr sz="9000" kern="1200">
                <a:solidFill>
                  <a:schemeClr val="tx1"/>
                </a:solidFill>
                <a:latin typeface="Chalkboard SE Regular"/>
                <a:ea typeface="Chalkboard SE Regular"/>
                <a:cs typeface="Chalkboard SE Regular"/>
                <a:sym typeface="Chalkboard SE Regular"/>
              </a:defRPr>
            </a:lvl1pPr>
          </a:lstStyle>
          <a:p>
            <a:pPr algn="ctr"/>
            <a:r>
              <a:rPr lang="en-US" sz="5400" dirty="0"/>
              <a:t>Our Mission</a:t>
            </a:r>
          </a:p>
        </p:txBody>
      </p:sp>
      <p:sp>
        <p:nvSpPr>
          <p:cNvPr id="11"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091D1C04-A636-477B-AEB2-49B2DA092F08}"/>
              </a:ext>
            </a:extLst>
          </p:cNvPr>
          <p:cNvSpPr txBox="1"/>
          <p:nvPr/>
        </p:nvSpPr>
        <p:spPr>
          <a:xfrm>
            <a:off x="6670939" y="1650559"/>
            <a:ext cx="5267534" cy="36277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r>
              <a:rPr sz="2000" dirty="0">
                <a:latin typeface="Questrial" pitchFamily="2" charset="0"/>
              </a:rPr>
              <a:t>Fostering Music is a charitable organization dedicated to enriching the lives of children currently in, or adopted out of, the foster care system by providing musical instruments and quality music instruction in conjunction with local music stores.  </a:t>
            </a:r>
            <a:br>
              <a:rPr lang="en-US" sz="2000" dirty="0">
                <a:latin typeface="Questrial" pitchFamily="2" charset="0"/>
              </a:rPr>
            </a:br>
            <a:br>
              <a:rPr lang="en-US" sz="2000" dirty="0">
                <a:latin typeface="Questrial" pitchFamily="2" charset="0"/>
              </a:rPr>
            </a:br>
            <a:r>
              <a:rPr sz="2000" dirty="0">
                <a:latin typeface="Questrial" pitchFamily="2" charset="0"/>
              </a:rPr>
              <a:t>By partnering with local foster care agencies, we are able to identify the children in Western Pennsylvania with the greatest need.</a:t>
            </a:r>
          </a:p>
        </p:txBody>
      </p:sp>
    </p:spTree>
    <p:extLst>
      <p:ext uri="{BB962C8B-B14F-4D97-AF65-F5344CB8AC3E}">
        <p14:creationId xmlns:p14="http://schemas.microsoft.com/office/powerpoint/2010/main" val="2853616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peaking into a microphone&#10;&#10;Description automatically generated">
            <a:extLst>
              <a:ext uri="{FF2B5EF4-FFF2-40B4-BE49-F238E27FC236}">
                <a16:creationId xmlns:a16="http://schemas.microsoft.com/office/drawing/2014/main" id="{1409CD6C-1E3F-4552-A71D-17BB14060C67}"/>
              </a:ext>
            </a:extLst>
          </p:cNvPr>
          <p:cNvPicPr>
            <a:picLocks noChangeAspect="1"/>
          </p:cNvPicPr>
          <p:nvPr/>
        </p:nvPicPr>
        <p:blipFill rotWithShape="1">
          <a:blip r:embed="rId2">
            <a:extLst>
              <a:ext uri="{28A0092B-C50C-407E-A947-70E740481C1C}">
                <a14:useLocalDpi xmlns:a14="http://schemas.microsoft.com/office/drawing/2010/main" val="0"/>
              </a:ext>
            </a:extLst>
          </a:blip>
          <a:srcRect l="17061" r="14588"/>
          <a:stretch/>
        </p:blipFill>
        <p:spPr>
          <a:xfrm>
            <a:off x="5914573" y="393117"/>
            <a:ext cx="6277428" cy="6121157"/>
          </a:xfrm>
          <a:prstGeom prst="rect">
            <a:avLst/>
          </a:prstGeom>
        </p:spPr>
      </p:pic>
      <p:sp>
        <p:nvSpPr>
          <p:cNvPr id="7" name="Rectangle 6">
            <a:extLst>
              <a:ext uri="{FF2B5EF4-FFF2-40B4-BE49-F238E27FC236}">
                <a16:creationId xmlns:a16="http://schemas.microsoft.com/office/drawing/2014/main" id="{A8939D43-0A3C-4F89-8781-B3B174AEF138}"/>
              </a:ext>
            </a:extLst>
          </p:cNvPr>
          <p:cNvSpPr/>
          <p:nvPr/>
        </p:nvSpPr>
        <p:spPr>
          <a:xfrm>
            <a:off x="0" y="6456218"/>
            <a:ext cx="12192000" cy="401782"/>
          </a:xfrm>
          <a:prstGeom prst="rect">
            <a:avLst/>
          </a:prstGeom>
          <a:solidFill>
            <a:srgbClr val="D72334"/>
          </a:solidFill>
          <a:ln>
            <a:solidFill>
              <a:srgbClr val="D7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F271A6-DE00-48F9-BDEF-7AA27EC6DAD1}"/>
              </a:ext>
            </a:extLst>
          </p:cNvPr>
          <p:cNvSpPr/>
          <p:nvPr/>
        </p:nvSpPr>
        <p:spPr>
          <a:xfrm>
            <a:off x="0" y="-1"/>
            <a:ext cx="12192000" cy="401782"/>
          </a:xfrm>
          <a:prstGeom prst="rect">
            <a:avLst/>
          </a:prstGeom>
          <a:solidFill>
            <a:srgbClr val="D72334"/>
          </a:solidFill>
          <a:ln>
            <a:solidFill>
              <a:srgbClr val="D7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Fostering Music Logo corrected version 10-10-18.png" descr="Fostering Music Logo corrected version 10-10-18.png">
            <a:extLst>
              <a:ext uri="{FF2B5EF4-FFF2-40B4-BE49-F238E27FC236}">
                <a16:creationId xmlns:a16="http://schemas.microsoft.com/office/drawing/2014/main" id="{EA5F7837-7796-4FCC-98EE-9B2C3C2CC7EA}"/>
              </a:ext>
            </a:extLst>
          </p:cNvPr>
          <p:cNvPicPr>
            <a:picLocks noChangeAspect="1"/>
          </p:cNvPicPr>
          <p:nvPr/>
        </p:nvPicPr>
        <p:blipFill>
          <a:blip r:embed="rId3"/>
          <a:stretch>
            <a:fillRect/>
          </a:stretch>
        </p:blipFill>
        <p:spPr>
          <a:xfrm>
            <a:off x="2459099" y="5736083"/>
            <a:ext cx="931940" cy="720135"/>
          </a:xfrm>
          <a:prstGeom prst="rect">
            <a:avLst/>
          </a:prstGeom>
          <a:ln w="12700">
            <a:miter lim="400000"/>
          </a:ln>
        </p:spPr>
      </p:pic>
      <p:sp>
        <p:nvSpPr>
          <p:cNvPr id="10" name="Our Mission">
            <a:extLst>
              <a:ext uri="{FF2B5EF4-FFF2-40B4-BE49-F238E27FC236}">
                <a16:creationId xmlns:a16="http://schemas.microsoft.com/office/drawing/2014/main" id="{488DF350-F88C-4068-AE27-1D319433C733}"/>
              </a:ext>
            </a:extLst>
          </p:cNvPr>
          <p:cNvSpPr txBox="1">
            <a:spLocks/>
          </p:cNvSpPr>
          <p:nvPr/>
        </p:nvSpPr>
        <p:spPr>
          <a:xfrm>
            <a:off x="1266933" y="607265"/>
            <a:ext cx="3798554" cy="1791418"/>
          </a:xfrm>
          <a:prstGeom prst="rect">
            <a:avLst/>
          </a:prstGeom>
        </p:spPr>
        <p:txBody>
          <a:bodyPr/>
          <a:lstStyle>
            <a:lvl1pPr algn="l" defTabSz="914400" rtl="0" eaLnBrk="1" latinLnBrk="0" hangingPunct="1">
              <a:lnSpc>
                <a:spcPct val="90000"/>
              </a:lnSpc>
              <a:spcBef>
                <a:spcPct val="0"/>
              </a:spcBef>
              <a:buNone/>
              <a:defRPr sz="9000" kern="1200">
                <a:solidFill>
                  <a:schemeClr val="tx1"/>
                </a:solidFill>
                <a:latin typeface="Chalkboard SE Regular"/>
                <a:ea typeface="Chalkboard SE Regular"/>
                <a:cs typeface="Chalkboard SE Regular"/>
                <a:sym typeface="Chalkboard SE Regular"/>
              </a:defRPr>
            </a:lvl1pPr>
          </a:lstStyle>
          <a:p>
            <a:pPr algn="ctr"/>
            <a:r>
              <a:rPr lang="en-US" sz="4800" dirty="0"/>
              <a:t>Our Growth</a:t>
            </a:r>
          </a:p>
        </p:txBody>
      </p:sp>
      <p:sp>
        <p:nvSpPr>
          <p:cNvPr id="11"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091D1C04-A636-477B-AEB2-49B2DA092F08}"/>
              </a:ext>
            </a:extLst>
          </p:cNvPr>
          <p:cNvSpPr txBox="1"/>
          <p:nvPr/>
        </p:nvSpPr>
        <p:spPr>
          <a:xfrm>
            <a:off x="357776" y="1543542"/>
            <a:ext cx="5441733" cy="11095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r>
              <a:rPr lang="en-US" sz="1800" b="1" spc="80" dirty="0">
                <a:latin typeface="Questrial" pitchFamily="2" charset="0"/>
              </a:rPr>
              <a:t>Since we started our mission in the Fall of 2018:</a:t>
            </a:r>
          </a:p>
          <a:p>
            <a:endParaRPr sz="1800" dirty="0"/>
          </a:p>
        </p:txBody>
      </p:sp>
      <p:pic>
        <p:nvPicPr>
          <p:cNvPr id="12" name="Image" descr="Image">
            <a:extLst>
              <a:ext uri="{FF2B5EF4-FFF2-40B4-BE49-F238E27FC236}">
                <a16:creationId xmlns:a16="http://schemas.microsoft.com/office/drawing/2014/main" id="{00A5EAE9-A0C7-4226-A1B2-96B0D0DBE4B9}"/>
              </a:ext>
            </a:extLst>
          </p:cNvPr>
          <p:cNvPicPr>
            <a:picLocks noChangeAspect="1"/>
          </p:cNvPicPr>
          <p:nvPr/>
        </p:nvPicPr>
        <p:blipFill>
          <a:blip r:embed="rId4"/>
          <a:srcRect/>
          <a:stretch>
            <a:fillRect/>
          </a:stretch>
        </p:blipFill>
        <p:spPr>
          <a:xfrm>
            <a:off x="417848" y="2123784"/>
            <a:ext cx="708134" cy="606973"/>
          </a:xfrm>
          <a:prstGeom prst="rect">
            <a:avLst/>
          </a:prstGeom>
          <a:ln w="12700">
            <a:miter lim="400000"/>
          </a:ln>
        </p:spPr>
      </p:pic>
      <p:sp>
        <p:nvSpPr>
          <p:cNvPr id="13"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35C04FB6-A6C6-4506-A883-CD843C58C697}"/>
              </a:ext>
            </a:extLst>
          </p:cNvPr>
          <p:cNvSpPr txBox="1"/>
          <p:nvPr/>
        </p:nvSpPr>
        <p:spPr>
          <a:xfrm>
            <a:off x="1266934" y="2218947"/>
            <a:ext cx="4451696" cy="11095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r>
              <a:rPr lang="en-US" sz="1800" dirty="0">
                <a:latin typeface="Questrial" pitchFamily="2" charset="0"/>
              </a:rPr>
              <a:t>We’ve provided more than 40 kids with lessons and instruments.</a:t>
            </a:r>
          </a:p>
          <a:p>
            <a:endParaRPr sz="1800" dirty="0"/>
          </a:p>
        </p:txBody>
      </p:sp>
      <p:pic>
        <p:nvPicPr>
          <p:cNvPr id="14" name="Image" descr="Image">
            <a:extLst>
              <a:ext uri="{FF2B5EF4-FFF2-40B4-BE49-F238E27FC236}">
                <a16:creationId xmlns:a16="http://schemas.microsoft.com/office/drawing/2014/main" id="{7C8294EF-AA39-4213-A7AE-4875F00C3F7F}"/>
              </a:ext>
            </a:extLst>
          </p:cNvPr>
          <p:cNvPicPr>
            <a:picLocks noChangeAspect="1"/>
          </p:cNvPicPr>
          <p:nvPr/>
        </p:nvPicPr>
        <p:blipFill>
          <a:blip r:embed="rId4"/>
          <a:srcRect/>
          <a:stretch>
            <a:fillRect/>
          </a:stretch>
        </p:blipFill>
        <p:spPr>
          <a:xfrm>
            <a:off x="417847" y="2932734"/>
            <a:ext cx="708134" cy="606973"/>
          </a:xfrm>
          <a:prstGeom prst="rect">
            <a:avLst/>
          </a:prstGeom>
          <a:ln w="12700">
            <a:miter lim="400000"/>
          </a:ln>
        </p:spPr>
      </p:pic>
      <p:sp>
        <p:nvSpPr>
          <p:cNvPr id="15"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725249DA-D3C9-4F81-AD68-C03A30136D1A}"/>
              </a:ext>
            </a:extLst>
          </p:cNvPr>
          <p:cNvSpPr txBox="1"/>
          <p:nvPr/>
        </p:nvSpPr>
        <p:spPr>
          <a:xfrm>
            <a:off x="1266933" y="3027897"/>
            <a:ext cx="4451696" cy="11095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r>
              <a:rPr lang="en-US" sz="1800" dirty="0">
                <a:latin typeface="Questrial" pitchFamily="2" charset="0"/>
              </a:rPr>
              <a:t>We have 11 kids currently participating in weekly lessons through our program.</a:t>
            </a:r>
          </a:p>
          <a:p>
            <a:endParaRPr sz="1800" dirty="0"/>
          </a:p>
        </p:txBody>
      </p:sp>
      <p:pic>
        <p:nvPicPr>
          <p:cNvPr id="16" name="Image" descr="Image">
            <a:extLst>
              <a:ext uri="{FF2B5EF4-FFF2-40B4-BE49-F238E27FC236}">
                <a16:creationId xmlns:a16="http://schemas.microsoft.com/office/drawing/2014/main" id="{80916A79-03F7-4AD1-9F47-12B5A58FD527}"/>
              </a:ext>
            </a:extLst>
          </p:cNvPr>
          <p:cNvPicPr>
            <a:picLocks noChangeAspect="1"/>
          </p:cNvPicPr>
          <p:nvPr/>
        </p:nvPicPr>
        <p:blipFill>
          <a:blip r:embed="rId4"/>
          <a:srcRect/>
          <a:stretch>
            <a:fillRect/>
          </a:stretch>
        </p:blipFill>
        <p:spPr>
          <a:xfrm>
            <a:off x="417847" y="3812501"/>
            <a:ext cx="708134" cy="606973"/>
          </a:xfrm>
          <a:prstGeom prst="rect">
            <a:avLst/>
          </a:prstGeom>
          <a:ln w="12700">
            <a:miter lim="400000"/>
          </a:ln>
        </p:spPr>
      </p:pic>
      <p:sp>
        <p:nvSpPr>
          <p:cNvPr id="17"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F178BB0B-E44E-4620-89BB-E7B1EB7A1122}"/>
              </a:ext>
            </a:extLst>
          </p:cNvPr>
          <p:cNvSpPr txBox="1"/>
          <p:nvPr/>
        </p:nvSpPr>
        <p:spPr>
          <a:xfrm>
            <a:off x="1266933" y="3907664"/>
            <a:ext cx="4451696" cy="11095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r>
              <a:rPr lang="en-US" sz="1800" dirty="0">
                <a:latin typeface="Questrial" pitchFamily="2" charset="0"/>
              </a:rPr>
              <a:t>We’ve grown our social media presence to more than 1,000 Facebook followers.</a:t>
            </a:r>
          </a:p>
          <a:p>
            <a:endParaRPr sz="1800" dirty="0"/>
          </a:p>
        </p:txBody>
      </p:sp>
      <p:pic>
        <p:nvPicPr>
          <p:cNvPr id="18" name="Image" descr="Image">
            <a:extLst>
              <a:ext uri="{FF2B5EF4-FFF2-40B4-BE49-F238E27FC236}">
                <a16:creationId xmlns:a16="http://schemas.microsoft.com/office/drawing/2014/main" id="{A9B2265C-2184-4AF6-AD57-438AFC40CD68}"/>
              </a:ext>
            </a:extLst>
          </p:cNvPr>
          <p:cNvPicPr>
            <a:picLocks noChangeAspect="1"/>
          </p:cNvPicPr>
          <p:nvPr/>
        </p:nvPicPr>
        <p:blipFill>
          <a:blip r:embed="rId4"/>
          <a:srcRect/>
          <a:stretch>
            <a:fillRect/>
          </a:stretch>
        </p:blipFill>
        <p:spPr>
          <a:xfrm>
            <a:off x="417847" y="4665232"/>
            <a:ext cx="708134" cy="606973"/>
          </a:xfrm>
          <a:prstGeom prst="rect">
            <a:avLst/>
          </a:prstGeom>
          <a:ln w="12700">
            <a:miter lim="400000"/>
          </a:ln>
        </p:spPr>
      </p:pic>
      <p:sp>
        <p:nvSpPr>
          <p:cNvPr id="19"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5FC6DF51-9A2B-4788-B61F-E6F4722D27BF}"/>
              </a:ext>
            </a:extLst>
          </p:cNvPr>
          <p:cNvSpPr txBox="1"/>
          <p:nvPr/>
        </p:nvSpPr>
        <p:spPr>
          <a:xfrm>
            <a:off x="1263332" y="4864862"/>
            <a:ext cx="4451696" cy="11095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r>
              <a:rPr lang="en-US" sz="1800" dirty="0">
                <a:latin typeface="Questrial" pitchFamily="2" charset="0"/>
              </a:rPr>
              <a:t>We’ve expanded into six Western PA counties: Allegheny, Armstrong, Butler, Mercer, Washington, and Westmoreland.</a:t>
            </a:r>
          </a:p>
          <a:p>
            <a:endParaRPr lang="en-US" sz="1800" dirty="0"/>
          </a:p>
        </p:txBody>
      </p:sp>
    </p:spTree>
    <p:extLst>
      <p:ext uri="{BB962C8B-B14F-4D97-AF65-F5344CB8AC3E}">
        <p14:creationId xmlns:p14="http://schemas.microsoft.com/office/powerpoint/2010/main" val="2079169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ild sitting on a chair in front of a piano&#10;&#10;Description automatically generated with medium confidence">
            <a:extLst>
              <a:ext uri="{FF2B5EF4-FFF2-40B4-BE49-F238E27FC236}">
                <a16:creationId xmlns:a16="http://schemas.microsoft.com/office/drawing/2014/main" id="{CE95F2FF-0C00-B120-FF2E-B6D682D0B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6143"/>
            <a:ext cx="4599512" cy="6127206"/>
          </a:xfrm>
          <a:prstGeom prst="rect">
            <a:avLst/>
          </a:prstGeom>
        </p:spPr>
      </p:pic>
      <p:sp>
        <p:nvSpPr>
          <p:cNvPr id="7" name="Rectangle 6">
            <a:extLst>
              <a:ext uri="{FF2B5EF4-FFF2-40B4-BE49-F238E27FC236}">
                <a16:creationId xmlns:a16="http://schemas.microsoft.com/office/drawing/2014/main" id="{A8939D43-0A3C-4F89-8781-B3B174AEF138}"/>
              </a:ext>
            </a:extLst>
          </p:cNvPr>
          <p:cNvSpPr/>
          <p:nvPr/>
        </p:nvSpPr>
        <p:spPr>
          <a:xfrm>
            <a:off x="0" y="6456218"/>
            <a:ext cx="12192000" cy="401782"/>
          </a:xfrm>
          <a:prstGeom prst="rect">
            <a:avLst/>
          </a:prstGeom>
          <a:solidFill>
            <a:srgbClr val="D72334"/>
          </a:solidFill>
          <a:ln>
            <a:solidFill>
              <a:srgbClr val="D7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F271A6-DE00-48F9-BDEF-7AA27EC6DAD1}"/>
              </a:ext>
            </a:extLst>
          </p:cNvPr>
          <p:cNvSpPr/>
          <p:nvPr/>
        </p:nvSpPr>
        <p:spPr>
          <a:xfrm>
            <a:off x="0" y="-1"/>
            <a:ext cx="12192000" cy="401782"/>
          </a:xfrm>
          <a:prstGeom prst="rect">
            <a:avLst/>
          </a:prstGeom>
          <a:solidFill>
            <a:srgbClr val="D72334"/>
          </a:solidFill>
          <a:ln>
            <a:solidFill>
              <a:srgbClr val="D7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Fostering Music Logo corrected version 10-10-18.png" descr="Fostering Music Logo corrected version 10-10-18.png">
            <a:extLst>
              <a:ext uri="{FF2B5EF4-FFF2-40B4-BE49-F238E27FC236}">
                <a16:creationId xmlns:a16="http://schemas.microsoft.com/office/drawing/2014/main" id="{EA5F7837-7796-4FCC-98EE-9B2C3C2CC7EA}"/>
              </a:ext>
            </a:extLst>
          </p:cNvPr>
          <p:cNvPicPr>
            <a:picLocks noChangeAspect="1"/>
          </p:cNvPicPr>
          <p:nvPr/>
        </p:nvPicPr>
        <p:blipFill>
          <a:blip r:embed="rId3"/>
          <a:stretch>
            <a:fillRect/>
          </a:stretch>
        </p:blipFill>
        <p:spPr>
          <a:xfrm>
            <a:off x="7824576" y="5573486"/>
            <a:ext cx="1142359" cy="882732"/>
          </a:xfrm>
          <a:prstGeom prst="rect">
            <a:avLst/>
          </a:prstGeom>
          <a:ln w="12700">
            <a:miter lim="400000"/>
          </a:ln>
        </p:spPr>
      </p:pic>
      <p:sp>
        <p:nvSpPr>
          <p:cNvPr id="10" name="Our Mission">
            <a:extLst>
              <a:ext uri="{FF2B5EF4-FFF2-40B4-BE49-F238E27FC236}">
                <a16:creationId xmlns:a16="http://schemas.microsoft.com/office/drawing/2014/main" id="{488DF350-F88C-4068-AE27-1D319433C733}"/>
              </a:ext>
            </a:extLst>
          </p:cNvPr>
          <p:cNvSpPr txBox="1">
            <a:spLocks/>
          </p:cNvSpPr>
          <p:nvPr/>
        </p:nvSpPr>
        <p:spPr>
          <a:xfrm>
            <a:off x="5492189" y="588768"/>
            <a:ext cx="5821355" cy="1791418"/>
          </a:xfrm>
          <a:prstGeom prst="rect">
            <a:avLst/>
          </a:prstGeom>
        </p:spPr>
        <p:txBody>
          <a:bodyPr/>
          <a:lstStyle>
            <a:lvl1pPr algn="l" defTabSz="914400" rtl="0" eaLnBrk="1" latinLnBrk="0" hangingPunct="1">
              <a:lnSpc>
                <a:spcPct val="90000"/>
              </a:lnSpc>
              <a:spcBef>
                <a:spcPct val="0"/>
              </a:spcBef>
              <a:buNone/>
              <a:defRPr sz="9000" kern="1200">
                <a:solidFill>
                  <a:schemeClr val="tx1"/>
                </a:solidFill>
                <a:latin typeface="Chalkboard SE Regular"/>
                <a:ea typeface="Chalkboard SE Regular"/>
                <a:cs typeface="Chalkboard SE Regular"/>
                <a:sym typeface="Chalkboard SE Regular"/>
              </a:defRPr>
            </a:lvl1pPr>
          </a:lstStyle>
          <a:p>
            <a:pPr algn="ctr"/>
            <a:r>
              <a:rPr lang="en-US" sz="4000" dirty="0"/>
              <a:t>Feedback From the Children In Our Program</a:t>
            </a:r>
          </a:p>
        </p:txBody>
      </p:sp>
      <p:sp>
        <p:nvSpPr>
          <p:cNvPr id="11"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091D1C04-A636-477B-AEB2-49B2DA092F08}"/>
              </a:ext>
            </a:extLst>
          </p:cNvPr>
          <p:cNvSpPr txBox="1"/>
          <p:nvPr/>
        </p:nvSpPr>
        <p:spPr>
          <a:xfrm>
            <a:off x="6336182" y="1941753"/>
            <a:ext cx="5294086" cy="1538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r>
              <a:rPr lang="en-US" sz="1800" dirty="0">
                <a:latin typeface="Questrial" pitchFamily="2" charset="0"/>
              </a:rPr>
              <a:t>“Being able to continue piano lessons has meant a lot. It makes me feel good because I can express myself. I love to listen to songs and then try to play them. I also love learning how to read music — it builds my confidence.” </a:t>
            </a:r>
            <a:r>
              <a:rPr lang="en-US" sz="1800" i="1" dirty="0">
                <a:latin typeface="Questrial" pitchFamily="2" charset="0"/>
              </a:rPr>
              <a:t>- V.  age 10, Piano</a:t>
            </a:r>
          </a:p>
        </p:txBody>
      </p:sp>
      <p:sp>
        <p:nvSpPr>
          <p:cNvPr id="12"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B3B7702F-6DC7-4E83-8CDC-35C0FED3906A}"/>
              </a:ext>
            </a:extLst>
          </p:cNvPr>
          <p:cNvSpPr txBox="1"/>
          <p:nvPr/>
        </p:nvSpPr>
        <p:spPr>
          <a:xfrm>
            <a:off x="6336182" y="3806686"/>
            <a:ext cx="5294086" cy="1538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r>
              <a:rPr lang="en-US" sz="1800" dirty="0">
                <a:latin typeface="Questrial" pitchFamily="2" charset="0"/>
              </a:rPr>
              <a:t>“Getting a saxophone allowed me to practice </a:t>
            </a:r>
            <a:br>
              <a:rPr lang="en-US" sz="1800" dirty="0">
                <a:latin typeface="Questrial" pitchFamily="2" charset="0"/>
              </a:rPr>
            </a:br>
            <a:r>
              <a:rPr lang="en-US" sz="1800" dirty="0">
                <a:latin typeface="Questrial" pitchFamily="2" charset="0"/>
              </a:rPr>
              <a:t>something I love and am passionate about once again. The instrument gave me a chance to be myself and play.” -</a:t>
            </a:r>
            <a:r>
              <a:rPr lang="en-US" sz="1800" i="1" dirty="0">
                <a:latin typeface="Questrial" pitchFamily="2" charset="0"/>
              </a:rPr>
              <a:t> D.  age 15, Saxophone</a:t>
            </a:r>
          </a:p>
        </p:txBody>
      </p:sp>
      <p:pic>
        <p:nvPicPr>
          <p:cNvPr id="14" name="Image" descr="Image">
            <a:extLst>
              <a:ext uri="{FF2B5EF4-FFF2-40B4-BE49-F238E27FC236}">
                <a16:creationId xmlns:a16="http://schemas.microsoft.com/office/drawing/2014/main" id="{53F1167F-D43F-4127-AA0C-CF84D437BAC3}"/>
              </a:ext>
            </a:extLst>
          </p:cNvPr>
          <p:cNvPicPr>
            <a:picLocks noChangeAspect="1"/>
          </p:cNvPicPr>
          <p:nvPr/>
        </p:nvPicPr>
        <p:blipFill>
          <a:blip r:embed="rId4"/>
          <a:srcRect/>
          <a:stretch>
            <a:fillRect/>
          </a:stretch>
        </p:blipFill>
        <p:spPr>
          <a:xfrm>
            <a:off x="5271075" y="2407527"/>
            <a:ext cx="708134" cy="606973"/>
          </a:xfrm>
          <a:prstGeom prst="rect">
            <a:avLst/>
          </a:prstGeom>
          <a:ln w="12700">
            <a:miter lim="400000"/>
          </a:ln>
        </p:spPr>
      </p:pic>
      <p:pic>
        <p:nvPicPr>
          <p:cNvPr id="15" name="Image" descr="Image">
            <a:extLst>
              <a:ext uri="{FF2B5EF4-FFF2-40B4-BE49-F238E27FC236}">
                <a16:creationId xmlns:a16="http://schemas.microsoft.com/office/drawing/2014/main" id="{1D335B17-DEC6-4302-8966-5942C3FB3ECB}"/>
              </a:ext>
            </a:extLst>
          </p:cNvPr>
          <p:cNvPicPr>
            <a:picLocks noChangeAspect="1"/>
          </p:cNvPicPr>
          <p:nvPr/>
        </p:nvPicPr>
        <p:blipFill>
          <a:blip r:embed="rId4"/>
          <a:srcRect/>
          <a:stretch>
            <a:fillRect/>
          </a:stretch>
        </p:blipFill>
        <p:spPr>
          <a:xfrm>
            <a:off x="5271075" y="4225602"/>
            <a:ext cx="708134" cy="606973"/>
          </a:xfrm>
          <a:prstGeom prst="rect">
            <a:avLst/>
          </a:prstGeom>
          <a:ln w="12700">
            <a:miter lim="400000"/>
          </a:ln>
        </p:spPr>
      </p:pic>
    </p:spTree>
    <p:extLst>
      <p:ext uri="{BB962C8B-B14F-4D97-AF65-F5344CB8AC3E}">
        <p14:creationId xmlns:p14="http://schemas.microsoft.com/office/powerpoint/2010/main" val="355678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posing for a picture&#10;&#10;Description automatically generated with medium confidence">
            <a:extLst>
              <a:ext uri="{FF2B5EF4-FFF2-40B4-BE49-F238E27FC236}">
                <a16:creationId xmlns:a16="http://schemas.microsoft.com/office/drawing/2014/main" id="{A7EA4DA5-3F19-F8CF-4EDB-9E2756495EFE}"/>
              </a:ext>
            </a:extLst>
          </p:cNvPr>
          <p:cNvPicPr>
            <a:picLocks noChangeAspect="1"/>
          </p:cNvPicPr>
          <p:nvPr/>
        </p:nvPicPr>
        <p:blipFill rotWithShape="1">
          <a:blip r:embed="rId2">
            <a:extLst>
              <a:ext uri="{28A0092B-C50C-407E-A947-70E740481C1C}">
                <a14:useLocalDpi xmlns:a14="http://schemas.microsoft.com/office/drawing/2010/main" val="0"/>
              </a:ext>
            </a:extLst>
          </a:blip>
          <a:srcRect l="33997" t="35013" r="36394"/>
          <a:stretch/>
        </p:blipFill>
        <p:spPr>
          <a:xfrm>
            <a:off x="8248649" y="401781"/>
            <a:ext cx="3943351" cy="6183002"/>
          </a:xfrm>
          <a:prstGeom prst="rect">
            <a:avLst/>
          </a:prstGeom>
        </p:spPr>
      </p:pic>
      <p:sp>
        <p:nvSpPr>
          <p:cNvPr id="7" name="Rectangle 6">
            <a:extLst>
              <a:ext uri="{FF2B5EF4-FFF2-40B4-BE49-F238E27FC236}">
                <a16:creationId xmlns:a16="http://schemas.microsoft.com/office/drawing/2014/main" id="{A8939D43-0A3C-4F89-8781-B3B174AEF138}"/>
              </a:ext>
            </a:extLst>
          </p:cNvPr>
          <p:cNvSpPr/>
          <p:nvPr/>
        </p:nvSpPr>
        <p:spPr>
          <a:xfrm>
            <a:off x="0" y="6456218"/>
            <a:ext cx="12192000" cy="401782"/>
          </a:xfrm>
          <a:prstGeom prst="rect">
            <a:avLst/>
          </a:prstGeom>
          <a:solidFill>
            <a:srgbClr val="D72334"/>
          </a:solidFill>
          <a:ln>
            <a:solidFill>
              <a:srgbClr val="D7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F271A6-DE00-48F9-BDEF-7AA27EC6DAD1}"/>
              </a:ext>
            </a:extLst>
          </p:cNvPr>
          <p:cNvSpPr/>
          <p:nvPr/>
        </p:nvSpPr>
        <p:spPr>
          <a:xfrm>
            <a:off x="0" y="-1"/>
            <a:ext cx="12192000" cy="401782"/>
          </a:xfrm>
          <a:prstGeom prst="rect">
            <a:avLst/>
          </a:prstGeom>
          <a:solidFill>
            <a:srgbClr val="D72334"/>
          </a:solidFill>
          <a:ln>
            <a:solidFill>
              <a:srgbClr val="D7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ur Mission">
            <a:extLst>
              <a:ext uri="{FF2B5EF4-FFF2-40B4-BE49-F238E27FC236}">
                <a16:creationId xmlns:a16="http://schemas.microsoft.com/office/drawing/2014/main" id="{488DF350-F88C-4068-AE27-1D319433C733}"/>
              </a:ext>
            </a:extLst>
          </p:cNvPr>
          <p:cNvSpPr txBox="1">
            <a:spLocks/>
          </p:cNvSpPr>
          <p:nvPr/>
        </p:nvSpPr>
        <p:spPr>
          <a:xfrm>
            <a:off x="1226496" y="552783"/>
            <a:ext cx="5821355" cy="1791418"/>
          </a:xfrm>
          <a:prstGeom prst="rect">
            <a:avLst/>
          </a:prstGeom>
        </p:spPr>
        <p:txBody>
          <a:bodyPr/>
          <a:lstStyle>
            <a:lvl1pPr algn="l" defTabSz="914400" rtl="0" eaLnBrk="1" latinLnBrk="0" hangingPunct="1">
              <a:lnSpc>
                <a:spcPct val="90000"/>
              </a:lnSpc>
              <a:spcBef>
                <a:spcPct val="0"/>
              </a:spcBef>
              <a:buNone/>
              <a:defRPr sz="9000" kern="1200">
                <a:solidFill>
                  <a:schemeClr val="tx1"/>
                </a:solidFill>
                <a:latin typeface="Chalkboard SE Regular"/>
                <a:ea typeface="Chalkboard SE Regular"/>
                <a:cs typeface="Chalkboard SE Regular"/>
                <a:sym typeface="Chalkboard SE Regular"/>
              </a:defRPr>
            </a:lvl1pPr>
          </a:lstStyle>
          <a:p>
            <a:pPr algn="ctr"/>
            <a:r>
              <a:rPr lang="en-US" sz="4000" dirty="0"/>
              <a:t>Feedback From the Families In Our Program</a:t>
            </a:r>
          </a:p>
        </p:txBody>
      </p:sp>
      <p:sp>
        <p:nvSpPr>
          <p:cNvPr id="11"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091D1C04-A636-477B-AEB2-49B2DA092F08}"/>
              </a:ext>
            </a:extLst>
          </p:cNvPr>
          <p:cNvSpPr txBox="1"/>
          <p:nvPr/>
        </p:nvSpPr>
        <p:spPr>
          <a:xfrm>
            <a:off x="1566454" y="1807839"/>
            <a:ext cx="6301196" cy="1692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r>
              <a:rPr lang="en-US" sz="1400" dirty="0">
                <a:latin typeface="Questrial" pitchFamily="2" charset="0"/>
              </a:rPr>
              <a:t>“Our 17-year-old granddaughter came to live with us recently during a very difficult time in her life. You providing this trumpet was a God-send, as we didn’t have the money to buy her one. Thank you for providing this important gift of music to a young girl who is encouraged and surprised that complete strangers would do this for her. You are a blessing!”  </a:t>
            </a:r>
            <a:br>
              <a:rPr lang="en-US" sz="1400" dirty="0">
                <a:latin typeface="Questrial" pitchFamily="2" charset="0"/>
              </a:rPr>
            </a:br>
            <a:r>
              <a:rPr lang="en-US" sz="1400" i="1" dirty="0">
                <a:latin typeface="Questrial" pitchFamily="2" charset="0"/>
              </a:rPr>
              <a:t>- Grandfather of a 17-year-old who received a trumpet</a:t>
            </a:r>
          </a:p>
        </p:txBody>
      </p:sp>
      <p:sp>
        <p:nvSpPr>
          <p:cNvPr id="12"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B3B7702F-6DC7-4E83-8CDC-35C0FED3906A}"/>
              </a:ext>
            </a:extLst>
          </p:cNvPr>
          <p:cNvSpPr txBox="1"/>
          <p:nvPr/>
        </p:nvSpPr>
        <p:spPr>
          <a:xfrm>
            <a:off x="1541850" y="4078617"/>
            <a:ext cx="6325799" cy="1692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r>
              <a:rPr lang="en-US" sz="1400" dirty="0">
                <a:latin typeface="Questrial" pitchFamily="2" charset="0"/>
              </a:rPr>
              <a:t>“Our son that we just adopted through the foster care system has a lot of anxiety. We … had no luck finding anything that he was willing to do that required leaving the house. At school … he discovered the electric piano and was instantly mesmerized by it. He loved that he can make his own music and wanted to have lessons to learn how … [O]</a:t>
            </a:r>
            <a:r>
              <a:rPr lang="en-US" sz="1400" dirty="0" err="1">
                <a:latin typeface="Questrial" pitchFamily="2" charset="0"/>
              </a:rPr>
              <a:t>ur</a:t>
            </a:r>
            <a:r>
              <a:rPr lang="en-US" sz="1400" dirty="0">
                <a:latin typeface="Questrial" pitchFamily="2" charset="0"/>
              </a:rPr>
              <a:t> son has opened up and blossomed and shown so much growth. With music … he is learning new ways to work through his anxiety. It is truly amazing to see how music can touch a child’s heart! We are forever grateful that such an amazing organization exists and can provide these services for foster/adoptive children!”  </a:t>
            </a:r>
            <a:br>
              <a:rPr lang="en-US" sz="1400" dirty="0">
                <a:latin typeface="Questrial" pitchFamily="2" charset="0"/>
              </a:rPr>
            </a:br>
            <a:r>
              <a:rPr lang="en-US" sz="1400" i="1" dirty="0">
                <a:latin typeface="Questrial" pitchFamily="2" charset="0"/>
              </a:rPr>
              <a:t>- Family of a 10-year-old pianist</a:t>
            </a:r>
          </a:p>
        </p:txBody>
      </p:sp>
      <p:pic>
        <p:nvPicPr>
          <p:cNvPr id="14" name="Image" descr="Image">
            <a:extLst>
              <a:ext uri="{FF2B5EF4-FFF2-40B4-BE49-F238E27FC236}">
                <a16:creationId xmlns:a16="http://schemas.microsoft.com/office/drawing/2014/main" id="{53F1167F-D43F-4127-AA0C-CF84D437BAC3}"/>
              </a:ext>
            </a:extLst>
          </p:cNvPr>
          <p:cNvPicPr>
            <a:picLocks noChangeAspect="1"/>
          </p:cNvPicPr>
          <p:nvPr/>
        </p:nvPicPr>
        <p:blipFill>
          <a:blip r:embed="rId3"/>
          <a:srcRect/>
          <a:stretch>
            <a:fillRect/>
          </a:stretch>
        </p:blipFill>
        <p:spPr>
          <a:xfrm>
            <a:off x="373928" y="2363251"/>
            <a:ext cx="708134" cy="606973"/>
          </a:xfrm>
          <a:prstGeom prst="rect">
            <a:avLst/>
          </a:prstGeom>
          <a:ln w="12700">
            <a:miter lim="400000"/>
          </a:ln>
        </p:spPr>
      </p:pic>
      <p:pic>
        <p:nvPicPr>
          <p:cNvPr id="15" name="Image" descr="Image">
            <a:extLst>
              <a:ext uri="{FF2B5EF4-FFF2-40B4-BE49-F238E27FC236}">
                <a16:creationId xmlns:a16="http://schemas.microsoft.com/office/drawing/2014/main" id="{1D335B17-DEC6-4302-8966-5942C3FB3ECB}"/>
              </a:ext>
            </a:extLst>
          </p:cNvPr>
          <p:cNvPicPr>
            <a:picLocks noChangeAspect="1"/>
          </p:cNvPicPr>
          <p:nvPr/>
        </p:nvPicPr>
        <p:blipFill>
          <a:blip r:embed="rId3"/>
          <a:srcRect/>
          <a:stretch>
            <a:fillRect/>
          </a:stretch>
        </p:blipFill>
        <p:spPr>
          <a:xfrm>
            <a:off x="373928" y="4522321"/>
            <a:ext cx="708134" cy="606973"/>
          </a:xfrm>
          <a:prstGeom prst="rect">
            <a:avLst/>
          </a:prstGeom>
          <a:ln w="12700">
            <a:miter lim="400000"/>
          </a:ln>
        </p:spPr>
      </p:pic>
    </p:spTree>
    <p:extLst>
      <p:ext uri="{BB962C8B-B14F-4D97-AF65-F5344CB8AC3E}">
        <p14:creationId xmlns:p14="http://schemas.microsoft.com/office/powerpoint/2010/main" val="12235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ild playing a piano&#10;&#10;Description automatically generated with low confidence">
            <a:extLst>
              <a:ext uri="{FF2B5EF4-FFF2-40B4-BE49-F238E27FC236}">
                <a16:creationId xmlns:a16="http://schemas.microsoft.com/office/drawing/2014/main" id="{40C5CAE7-C19D-4CE9-B091-7E85692CAEF6}"/>
              </a:ext>
            </a:extLst>
          </p:cNvPr>
          <p:cNvPicPr>
            <a:picLocks noChangeAspect="1"/>
          </p:cNvPicPr>
          <p:nvPr/>
        </p:nvPicPr>
        <p:blipFill rotWithShape="1">
          <a:blip r:embed="rId2">
            <a:extLst>
              <a:ext uri="{28A0092B-C50C-407E-A947-70E740481C1C}">
                <a14:useLocalDpi xmlns:a14="http://schemas.microsoft.com/office/drawing/2010/main" val="0"/>
              </a:ext>
            </a:extLst>
          </a:blip>
          <a:srcRect l="7313" r="43680"/>
          <a:stretch/>
        </p:blipFill>
        <p:spPr>
          <a:xfrm>
            <a:off x="0" y="-1"/>
            <a:ext cx="5042506" cy="6858000"/>
          </a:xfrm>
          <a:prstGeom prst="rect">
            <a:avLst/>
          </a:prstGeom>
        </p:spPr>
      </p:pic>
      <p:sp>
        <p:nvSpPr>
          <p:cNvPr id="7" name="Rectangle 6">
            <a:extLst>
              <a:ext uri="{FF2B5EF4-FFF2-40B4-BE49-F238E27FC236}">
                <a16:creationId xmlns:a16="http://schemas.microsoft.com/office/drawing/2014/main" id="{A8939D43-0A3C-4F89-8781-B3B174AEF138}"/>
              </a:ext>
            </a:extLst>
          </p:cNvPr>
          <p:cNvSpPr/>
          <p:nvPr/>
        </p:nvSpPr>
        <p:spPr>
          <a:xfrm>
            <a:off x="0" y="6456217"/>
            <a:ext cx="12192000" cy="401782"/>
          </a:xfrm>
          <a:prstGeom prst="rect">
            <a:avLst/>
          </a:prstGeom>
          <a:solidFill>
            <a:srgbClr val="D72334"/>
          </a:solidFill>
          <a:ln>
            <a:solidFill>
              <a:srgbClr val="D7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F271A6-DE00-48F9-BDEF-7AA27EC6DAD1}"/>
              </a:ext>
            </a:extLst>
          </p:cNvPr>
          <p:cNvSpPr/>
          <p:nvPr/>
        </p:nvSpPr>
        <p:spPr>
          <a:xfrm>
            <a:off x="0" y="-1"/>
            <a:ext cx="12192000" cy="401782"/>
          </a:xfrm>
          <a:prstGeom prst="rect">
            <a:avLst/>
          </a:prstGeom>
          <a:solidFill>
            <a:srgbClr val="D72334"/>
          </a:solidFill>
          <a:ln>
            <a:solidFill>
              <a:srgbClr val="D7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Fostering Music Logo corrected version 10-10-18.png" descr="Fostering Music Logo corrected version 10-10-18.png">
            <a:extLst>
              <a:ext uri="{FF2B5EF4-FFF2-40B4-BE49-F238E27FC236}">
                <a16:creationId xmlns:a16="http://schemas.microsoft.com/office/drawing/2014/main" id="{EA5F7837-7796-4FCC-98EE-9B2C3C2CC7EA}"/>
              </a:ext>
            </a:extLst>
          </p:cNvPr>
          <p:cNvPicPr>
            <a:picLocks noChangeAspect="1"/>
          </p:cNvPicPr>
          <p:nvPr/>
        </p:nvPicPr>
        <p:blipFill>
          <a:blip r:embed="rId3"/>
          <a:stretch>
            <a:fillRect/>
          </a:stretch>
        </p:blipFill>
        <p:spPr>
          <a:xfrm>
            <a:off x="8151283" y="5705583"/>
            <a:ext cx="931940" cy="720135"/>
          </a:xfrm>
          <a:prstGeom prst="rect">
            <a:avLst/>
          </a:prstGeom>
          <a:ln w="12700">
            <a:miter lim="400000"/>
          </a:ln>
        </p:spPr>
      </p:pic>
      <p:sp>
        <p:nvSpPr>
          <p:cNvPr id="10" name="Our Mission">
            <a:extLst>
              <a:ext uri="{FF2B5EF4-FFF2-40B4-BE49-F238E27FC236}">
                <a16:creationId xmlns:a16="http://schemas.microsoft.com/office/drawing/2014/main" id="{488DF350-F88C-4068-AE27-1D319433C733}"/>
              </a:ext>
            </a:extLst>
          </p:cNvPr>
          <p:cNvSpPr txBox="1">
            <a:spLocks/>
          </p:cNvSpPr>
          <p:nvPr/>
        </p:nvSpPr>
        <p:spPr>
          <a:xfrm>
            <a:off x="5858577" y="709955"/>
            <a:ext cx="5634392" cy="1791418"/>
          </a:xfrm>
          <a:prstGeom prst="rect">
            <a:avLst/>
          </a:prstGeom>
        </p:spPr>
        <p:txBody>
          <a:bodyPr/>
          <a:lstStyle>
            <a:lvl1pPr algn="l" defTabSz="914400" rtl="0" eaLnBrk="1" latinLnBrk="0" hangingPunct="1">
              <a:lnSpc>
                <a:spcPct val="90000"/>
              </a:lnSpc>
              <a:spcBef>
                <a:spcPct val="0"/>
              </a:spcBef>
              <a:buNone/>
              <a:defRPr sz="9000" kern="1200">
                <a:solidFill>
                  <a:schemeClr val="tx1"/>
                </a:solidFill>
                <a:latin typeface="Chalkboard SE Regular"/>
                <a:ea typeface="Chalkboard SE Regular"/>
                <a:cs typeface="Chalkboard SE Regular"/>
                <a:sym typeface="Chalkboard SE Regular"/>
              </a:defRPr>
            </a:lvl1pPr>
          </a:lstStyle>
          <a:p>
            <a:pPr algn="ctr"/>
            <a:r>
              <a:rPr lang="en-US" sz="3700" dirty="0"/>
              <a:t>Our Current Needs</a:t>
            </a:r>
          </a:p>
        </p:txBody>
      </p:sp>
      <p:sp>
        <p:nvSpPr>
          <p:cNvPr id="11"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091D1C04-A636-477B-AEB2-49B2DA092F08}"/>
              </a:ext>
            </a:extLst>
          </p:cNvPr>
          <p:cNvSpPr txBox="1"/>
          <p:nvPr/>
        </p:nvSpPr>
        <p:spPr>
          <a:xfrm>
            <a:off x="417847" y="1485310"/>
            <a:ext cx="5441733" cy="11095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endParaRPr sz="1800" dirty="0"/>
          </a:p>
        </p:txBody>
      </p:sp>
      <p:pic>
        <p:nvPicPr>
          <p:cNvPr id="12" name="Image" descr="Image">
            <a:extLst>
              <a:ext uri="{FF2B5EF4-FFF2-40B4-BE49-F238E27FC236}">
                <a16:creationId xmlns:a16="http://schemas.microsoft.com/office/drawing/2014/main" id="{00A5EAE9-A0C7-4226-A1B2-96B0D0DBE4B9}"/>
              </a:ext>
            </a:extLst>
          </p:cNvPr>
          <p:cNvPicPr>
            <a:picLocks noChangeAspect="1"/>
          </p:cNvPicPr>
          <p:nvPr/>
        </p:nvPicPr>
        <p:blipFill>
          <a:blip r:embed="rId4"/>
          <a:srcRect/>
          <a:stretch>
            <a:fillRect/>
          </a:stretch>
        </p:blipFill>
        <p:spPr>
          <a:xfrm>
            <a:off x="5434347" y="2017452"/>
            <a:ext cx="708134" cy="606973"/>
          </a:xfrm>
          <a:prstGeom prst="rect">
            <a:avLst/>
          </a:prstGeom>
          <a:ln w="12700">
            <a:miter lim="400000"/>
          </a:ln>
        </p:spPr>
      </p:pic>
      <p:sp>
        <p:nvSpPr>
          <p:cNvPr id="13"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35C04FB6-A6C6-4506-A883-CD843C58C697}"/>
              </a:ext>
            </a:extLst>
          </p:cNvPr>
          <p:cNvSpPr txBox="1"/>
          <p:nvPr/>
        </p:nvSpPr>
        <p:spPr>
          <a:xfrm>
            <a:off x="6283432" y="2198075"/>
            <a:ext cx="5581543" cy="11095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r>
              <a:rPr lang="en-US" sz="1800" b="1" spc="130" dirty="0">
                <a:latin typeface="Questrial" pitchFamily="2" charset="0"/>
              </a:rPr>
              <a:t>Immediate Financial Needs</a:t>
            </a:r>
            <a:br>
              <a:rPr lang="en-US" sz="1600" b="1" dirty="0">
                <a:latin typeface="Questrial" pitchFamily="2" charset="0"/>
              </a:rPr>
            </a:br>
            <a:r>
              <a:rPr lang="en-US" sz="1600" dirty="0">
                <a:latin typeface="Questrial" pitchFamily="2" charset="0"/>
              </a:rPr>
              <a:t>We currently support $1,105.00 worth of music lessons per month, for children in our program.  </a:t>
            </a:r>
            <a:br>
              <a:rPr lang="en-US" sz="1600" dirty="0">
                <a:latin typeface="Questrial" pitchFamily="2" charset="0"/>
              </a:rPr>
            </a:br>
            <a:br>
              <a:rPr lang="en-US" sz="1600" dirty="0">
                <a:latin typeface="Questrial" pitchFamily="2" charset="0"/>
              </a:rPr>
            </a:br>
            <a:r>
              <a:rPr lang="en-US" sz="1600" dirty="0">
                <a:latin typeface="Questrial" pitchFamily="2" charset="0"/>
              </a:rPr>
              <a:t>Only $330.00 per month is covered by a monthly donor, which leaves us to generate an additional $775 each month.</a:t>
            </a:r>
          </a:p>
          <a:p>
            <a:endParaRPr sz="1800" dirty="0"/>
          </a:p>
        </p:txBody>
      </p:sp>
      <p:pic>
        <p:nvPicPr>
          <p:cNvPr id="16" name="Image" descr="Image">
            <a:extLst>
              <a:ext uri="{FF2B5EF4-FFF2-40B4-BE49-F238E27FC236}">
                <a16:creationId xmlns:a16="http://schemas.microsoft.com/office/drawing/2014/main" id="{80916A79-03F7-4AD1-9F47-12B5A58FD527}"/>
              </a:ext>
            </a:extLst>
          </p:cNvPr>
          <p:cNvPicPr>
            <a:picLocks noChangeAspect="1"/>
          </p:cNvPicPr>
          <p:nvPr/>
        </p:nvPicPr>
        <p:blipFill>
          <a:blip r:embed="rId4"/>
          <a:srcRect/>
          <a:stretch>
            <a:fillRect/>
          </a:stretch>
        </p:blipFill>
        <p:spPr>
          <a:xfrm>
            <a:off x="5434347" y="4281809"/>
            <a:ext cx="708134" cy="606973"/>
          </a:xfrm>
          <a:prstGeom prst="rect">
            <a:avLst/>
          </a:prstGeom>
          <a:ln w="12700">
            <a:miter lim="400000"/>
          </a:ln>
        </p:spPr>
      </p:pic>
      <p:sp>
        <p:nvSpPr>
          <p:cNvPr id="17"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F178BB0B-E44E-4620-89BB-E7B1EB7A1122}"/>
              </a:ext>
            </a:extLst>
          </p:cNvPr>
          <p:cNvSpPr txBox="1"/>
          <p:nvPr/>
        </p:nvSpPr>
        <p:spPr>
          <a:xfrm>
            <a:off x="6283433" y="4411156"/>
            <a:ext cx="5581542" cy="11095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r>
              <a:rPr lang="en-US" sz="1800" b="1" spc="130" dirty="0">
                <a:latin typeface="Questrial" pitchFamily="2" charset="0"/>
              </a:rPr>
              <a:t>Additional Needs</a:t>
            </a:r>
            <a:br>
              <a:rPr lang="en-US" sz="1600" b="1" dirty="0">
                <a:latin typeface="Questrial" pitchFamily="2" charset="0"/>
              </a:rPr>
            </a:br>
            <a:r>
              <a:rPr lang="en-US" sz="1600" dirty="0">
                <a:latin typeface="Questrial" pitchFamily="2" charset="0"/>
              </a:rPr>
              <a:t>Some of the children coming into our program not only need to be provided with lessons, but they also need instruments and music stands as well.</a:t>
            </a:r>
            <a:br>
              <a:rPr lang="en-US" sz="1600" dirty="0">
                <a:latin typeface="Questrial" pitchFamily="2" charset="0"/>
              </a:rPr>
            </a:br>
            <a:br>
              <a:rPr lang="en-US" sz="1600" dirty="0">
                <a:latin typeface="Questrial" pitchFamily="2" charset="0"/>
              </a:rPr>
            </a:br>
            <a:r>
              <a:rPr lang="en-US" sz="1600" dirty="0">
                <a:latin typeface="Questrial" pitchFamily="2" charset="0"/>
              </a:rPr>
              <a:t>We can source new instruments through financial donations, but we also accept instrument/equipment donations.</a:t>
            </a:r>
          </a:p>
          <a:p>
            <a:endParaRPr sz="1800" dirty="0"/>
          </a:p>
        </p:txBody>
      </p:sp>
    </p:spTree>
    <p:extLst>
      <p:ext uri="{BB962C8B-B14F-4D97-AF65-F5344CB8AC3E}">
        <p14:creationId xmlns:p14="http://schemas.microsoft.com/office/powerpoint/2010/main" val="2394548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ld and child playing the violin&#10;&#10;Description automatically generated with low confidence">
            <a:extLst>
              <a:ext uri="{FF2B5EF4-FFF2-40B4-BE49-F238E27FC236}">
                <a16:creationId xmlns:a16="http://schemas.microsoft.com/office/drawing/2014/main" id="{B3E54505-025F-4068-93ED-2E723A4C1ADE}"/>
              </a:ext>
            </a:extLst>
          </p:cNvPr>
          <p:cNvPicPr>
            <a:picLocks noChangeAspect="1"/>
          </p:cNvPicPr>
          <p:nvPr/>
        </p:nvPicPr>
        <p:blipFill rotWithShape="1">
          <a:blip r:embed="rId2">
            <a:extLst>
              <a:ext uri="{28A0092B-C50C-407E-A947-70E740481C1C}">
                <a14:useLocalDpi xmlns:a14="http://schemas.microsoft.com/office/drawing/2010/main" val="0"/>
              </a:ext>
            </a:extLst>
          </a:blip>
          <a:srcRect t="11122" b="13212"/>
          <a:stretch/>
        </p:blipFill>
        <p:spPr>
          <a:xfrm>
            <a:off x="7069460" y="-1"/>
            <a:ext cx="5122540" cy="6858001"/>
          </a:xfrm>
          <a:prstGeom prst="rect">
            <a:avLst/>
          </a:prstGeom>
        </p:spPr>
      </p:pic>
      <p:sp>
        <p:nvSpPr>
          <p:cNvPr id="7" name="Rectangle 6">
            <a:extLst>
              <a:ext uri="{FF2B5EF4-FFF2-40B4-BE49-F238E27FC236}">
                <a16:creationId xmlns:a16="http://schemas.microsoft.com/office/drawing/2014/main" id="{A8939D43-0A3C-4F89-8781-B3B174AEF138}"/>
              </a:ext>
            </a:extLst>
          </p:cNvPr>
          <p:cNvSpPr/>
          <p:nvPr/>
        </p:nvSpPr>
        <p:spPr>
          <a:xfrm>
            <a:off x="0" y="6456218"/>
            <a:ext cx="12192000" cy="401782"/>
          </a:xfrm>
          <a:prstGeom prst="rect">
            <a:avLst/>
          </a:prstGeom>
          <a:solidFill>
            <a:srgbClr val="D72334"/>
          </a:solidFill>
          <a:ln>
            <a:solidFill>
              <a:srgbClr val="D7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F271A6-DE00-48F9-BDEF-7AA27EC6DAD1}"/>
              </a:ext>
            </a:extLst>
          </p:cNvPr>
          <p:cNvSpPr/>
          <p:nvPr/>
        </p:nvSpPr>
        <p:spPr>
          <a:xfrm>
            <a:off x="0" y="-1"/>
            <a:ext cx="12192000" cy="401782"/>
          </a:xfrm>
          <a:prstGeom prst="rect">
            <a:avLst/>
          </a:prstGeom>
          <a:solidFill>
            <a:srgbClr val="D72334"/>
          </a:solidFill>
          <a:ln>
            <a:solidFill>
              <a:srgbClr val="D7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Fostering Music Logo corrected version 10-10-18.png" descr="Fostering Music Logo corrected version 10-10-18.png">
            <a:extLst>
              <a:ext uri="{FF2B5EF4-FFF2-40B4-BE49-F238E27FC236}">
                <a16:creationId xmlns:a16="http://schemas.microsoft.com/office/drawing/2014/main" id="{EA5F7837-7796-4FCC-98EE-9B2C3C2CC7EA}"/>
              </a:ext>
            </a:extLst>
          </p:cNvPr>
          <p:cNvPicPr>
            <a:picLocks noChangeAspect="1"/>
          </p:cNvPicPr>
          <p:nvPr/>
        </p:nvPicPr>
        <p:blipFill>
          <a:blip r:embed="rId3"/>
          <a:stretch>
            <a:fillRect/>
          </a:stretch>
        </p:blipFill>
        <p:spPr>
          <a:xfrm>
            <a:off x="3014048" y="5736083"/>
            <a:ext cx="931940" cy="720135"/>
          </a:xfrm>
          <a:prstGeom prst="rect">
            <a:avLst/>
          </a:prstGeom>
          <a:ln w="12700">
            <a:miter lim="400000"/>
          </a:ln>
        </p:spPr>
      </p:pic>
      <p:sp>
        <p:nvSpPr>
          <p:cNvPr id="10" name="Our Mission">
            <a:extLst>
              <a:ext uri="{FF2B5EF4-FFF2-40B4-BE49-F238E27FC236}">
                <a16:creationId xmlns:a16="http://schemas.microsoft.com/office/drawing/2014/main" id="{488DF350-F88C-4068-AE27-1D319433C733}"/>
              </a:ext>
            </a:extLst>
          </p:cNvPr>
          <p:cNvSpPr txBox="1">
            <a:spLocks/>
          </p:cNvSpPr>
          <p:nvPr/>
        </p:nvSpPr>
        <p:spPr>
          <a:xfrm>
            <a:off x="1114562" y="598861"/>
            <a:ext cx="4730913" cy="1791418"/>
          </a:xfrm>
          <a:prstGeom prst="rect">
            <a:avLst/>
          </a:prstGeom>
        </p:spPr>
        <p:txBody>
          <a:bodyPr/>
          <a:lstStyle>
            <a:lvl1pPr algn="l" defTabSz="914400" rtl="0" eaLnBrk="1" latinLnBrk="0" hangingPunct="1">
              <a:lnSpc>
                <a:spcPct val="90000"/>
              </a:lnSpc>
              <a:spcBef>
                <a:spcPct val="0"/>
              </a:spcBef>
              <a:buNone/>
              <a:defRPr sz="9000" kern="1200">
                <a:solidFill>
                  <a:schemeClr val="tx1"/>
                </a:solidFill>
                <a:latin typeface="Chalkboard SE Regular"/>
                <a:ea typeface="Chalkboard SE Regular"/>
                <a:cs typeface="Chalkboard SE Regular"/>
                <a:sym typeface="Chalkboard SE Regular"/>
              </a:defRPr>
            </a:lvl1pPr>
          </a:lstStyle>
          <a:p>
            <a:pPr algn="ctr"/>
            <a:r>
              <a:rPr lang="en-US" sz="4000" dirty="0"/>
              <a:t>Ways You Can Help</a:t>
            </a:r>
          </a:p>
        </p:txBody>
      </p:sp>
      <p:sp>
        <p:nvSpPr>
          <p:cNvPr id="11"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091D1C04-A636-477B-AEB2-49B2DA092F08}"/>
              </a:ext>
            </a:extLst>
          </p:cNvPr>
          <p:cNvSpPr txBox="1"/>
          <p:nvPr/>
        </p:nvSpPr>
        <p:spPr>
          <a:xfrm>
            <a:off x="417847" y="1485310"/>
            <a:ext cx="5441733" cy="11095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endParaRPr sz="1800" dirty="0"/>
          </a:p>
        </p:txBody>
      </p:sp>
      <p:pic>
        <p:nvPicPr>
          <p:cNvPr id="12" name="Image" descr="Image">
            <a:extLst>
              <a:ext uri="{FF2B5EF4-FFF2-40B4-BE49-F238E27FC236}">
                <a16:creationId xmlns:a16="http://schemas.microsoft.com/office/drawing/2014/main" id="{00A5EAE9-A0C7-4226-A1B2-96B0D0DBE4B9}"/>
              </a:ext>
            </a:extLst>
          </p:cNvPr>
          <p:cNvPicPr>
            <a:picLocks noChangeAspect="1"/>
          </p:cNvPicPr>
          <p:nvPr/>
        </p:nvPicPr>
        <p:blipFill>
          <a:blip r:embed="rId4"/>
          <a:srcRect/>
          <a:stretch>
            <a:fillRect/>
          </a:stretch>
        </p:blipFill>
        <p:spPr>
          <a:xfrm>
            <a:off x="417847" y="1649153"/>
            <a:ext cx="708134" cy="606973"/>
          </a:xfrm>
          <a:prstGeom prst="rect">
            <a:avLst/>
          </a:prstGeom>
          <a:ln w="12700">
            <a:miter lim="400000"/>
          </a:ln>
        </p:spPr>
      </p:pic>
      <p:sp>
        <p:nvSpPr>
          <p:cNvPr id="13"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35C04FB6-A6C6-4506-A883-CD843C58C697}"/>
              </a:ext>
            </a:extLst>
          </p:cNvPr>
          <p:cNvSpPr txBox="1"/>
          <p:nvPr/>
        </p:nvSpPr>
        <p:spPr>
          <a:xfrm>
            <a:off x="1346966" y="1769681"/>
            <a:ext cx="5581543" cy="11095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r>
              <a:rPr lang="en-US" sz="1800" dirty="0">
                <a:latin typeface="Questrial" pitchFamily="2" charset="0"/>
              </a:rPr>
              <a:t>Like our Facebook page and Instagram account to keep up with current needs and accomplishments.</a:t>
            </a:r>
          </a:p>
          <a:p>
            <a:endParaRPr sz="1800" dirty="0"/>
          </a:p>
        </p:txBody>
      </p:sp>
      <p:pic>
        <p:nvPicPr>
          <p:cNvPr id="16" name="Image" descr="Image">
            <a:extLst>
              <a:ext uri="{FF2B5EF4-FFF2-40B4-BE49-F238E27FC236}">
                <a16:creationId xmlns:a16="http://schemas.microsoft.com/office/drawing/2014/main" id="{80916A79-03F7-4AD1-9F47-12B5A58FD527}"/>
              </a:ext>
            </a:extLst>
          </p:cNvPr>
          <p:cNvPicPr>
            <a:picLocks noChangeAspect="1"/>
          </p:cNvPicPr>
          <p:nvPr/>
        </p:nvPicPr>
        <p:blipFill>
          <a:blip r:embed="rId4"/>
          <a:srcRect/>
          <a:stretch>
            <a:fillRect/>
          </a:stretch>
        </p:blipFill>
        <p:spPr>
          <a:xfrm>
            <a:off x="417847" y="2853969"/>
            <a:ext cx="708134" cy="606973"/>
          </a:xfrm>
          <a:prstGeom prst="rect">
            <a:avLst/>
          </a:prstGeom>
          <a:ln w="12700">
            <a:miter lim="400000"/>
          </a:ln>
        </p:spPr>
      </p:pic>
      <p:sp>
        <p:nvSpPr>
          <p:cNvPr id="17"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F178BB0B-E44E-4620-89BB-E7B1EB7A1122}"/>
              </a:ext>
            </a:extLst>
          </p:cNvPr>
          <p:cNvSpPr txBox="1"/>
          <p:nvPr/>
        </p:nvSpPr>
        <p:spPr>
          <a:xfrm>
            <a:off x="1266933" y="2949132"/>
            <a:ext cx="5581542" cy="11095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pPr algn="l">
              <a:defRPr sz="3000">
                <a:latin typeface="Times New Roman"/>
                <a:ea typeface="Times New Roman"/>
                <a:cs typeface="Times New Roman"/>
                <a:sym typeface="Times New Roman"/>
              </a:defRPr>
            </a:pPr>
            <a:r>
              <a:rPr lang="en-US" sz="1800" dirty="0">
                <a:latin typeface="Questrial" pitchFamily="2" charset="0"/>
              </a:rPr>
              <a:t>Donate through our </a:t>
            </a:r>
            <a:r>
              <a:rPr lang="en-US" sz="1800" dirty="0" err="1">
                <a:latin typeface="Questrial" pitchFamily="2" charset="0"/>
              </a:rPr>
              <a:t>DonorBox</a:t>
            </a:r>
            <a:r>
              <a:rPr lang="en-US" sz="1800" dirty="0">
                <a:latin typeface="Questrial" pitchFamily="2" charset="0"/>
              </a:rPr>
              <a:t> link on our website and Facebook page or through the direct link: </a:t>
            </a:r>
            <a:r>
              <a:rPr lang="en-US" sz="1800" u="sng" dirty="0">
                <a:latin typeface="Questrial" pitchFamily="2" charset="0"/>
                <a:hlinkClick r:id="rId5"/>
              </a:rPr>
              <a:t>donorbox.org/sponsorship-donations-1</a:t>
            </a:r>
            <a:r>
              <a:rPr lang="en-US" sz="1800" dirty="0">
                <a:latin typeface="Questrial" pitchFamily="2" charset="0"/>
              </a:rPr>
              <a:t>.</a:t>
            </a:r>
          </a:p>
          <a:p>
            <a:endParaRPr sz="1800" dirty="0"/>
          </a:p>
        </p:txBody>
      </p:sp>
      <p:pic>
        <p:nvPicPr>
          <p:cNvPr id="14" name="Image" descr="Image">
            <a:extLst>
              <a:ext uri="{FF2B5EF4-FFF2-40B4-BE49-F238E27FC236}">
                <a16:creationId xmlns:a16="http://schemas.microsoft.com/office/drawing/2014/main" id="{B0C2961F-F961-4B95-975F-6E8A09EAEE61}"/>
              </a:ext>
            </a:extLst>
          </p:cNvPr>
          <p:cNvPicPr>
            <a:picLocks noChangeAspect="1"/>
          </p:cNvPicPr>
          <p:nvPr/>
        </p:nvPicPr>
        <p:blipFill>
          <a:blip r:embed="rId4"/>
          <a:srcRect/>
          <a:stretch>
            <a:fillRect/>
          </a:stretch>
        </p:blipFill>
        <p:spPr>
          <a:xfrm>
            <a:off x="417847" y="4029002"/>
            <a:ext cx="708134" cy="606973"/>
          </a:xfrm>
          <a:prstGeom prst="rect">
            <a:avLst/>
          </a:prstGeom>
          <a:ln w="12700">
            <a:miter lim="400000"/>
          </a:ln>
        </p:spPr>
      </p:pic>
      <p:sp>
        <p:nvSpPr>
          <p:cNvPr id="15"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564EDF7B-43E0-4D5E-937F-3C98B27DFD4C}"/>
              </a:ext>
            </a:extLst>
          </p:cNvPr>
          <p:cNvSpPr txBox="1"/>
          <p:nvPr/>
        </p:nvSpPr>
        <p:spPr>
          <a:xfrm>
            <a:off x="1266933" y="4124165"/>
            <a:ext cx="5581542" cy="11095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r>
              <a:rPr lang="en-US" sz="1800" dirty="0">
                <a:latin typeface="Questrial" pitchFamily="2" charset="0"/>
              </a:rPr>
              <a:t>Donate used instruments to help lower the costs of getting children started in our program.</a:t>
            </a:r>
          </a:p>
          <a:p>
            <a:endParaRPr sz="1800" dirty="0"/>
          </a:p>
        </p:txBody>
      </p:sp>
      <p:pic>
        <p:nvPicPr>
          <p:cNvPr id="18" name="Image" descr="Image">
            <a:extLst>
              <a:ext uri="{FF2B5EF4-FFF2-40B4-BE49-F238E27FC236}">
                <a16:creationId xmlns:a16="http://schemas.microsoft.com/office/drawing/2014/main" id="{1693F688-3F03-42E6-865F-6447B9F13EFF}"/>
              </a:ext>
            </a:extLst>
          </p:cNvPr>
          <p:cNvPicPr>
            <a:picLocks noChangeAspect="1"/>
          </p:cNvPicPr>
          <p:nvPr/>
        </p:nvPicPr>
        <p:blipFill>
          <a:blip r:embed="rId4"/>
          <a:srcRect/>
          <a:stretch>
            <a:fillRect/>
          </a:stretch>
        </p:blipFill>
        <p:spPr>
          <a:xfrm>
            <a:off x="417847" y="5001761"/>
            <a:ext cx="708134" cy="606973"/>
          </a:xfrm>
          <a:prstGeom prst="rect">
            <a:avLst/>
          </a:prstGeom>
          <a:ln w="12700">
            <a:miter lim="400000"/>
          </a:ln>
        </p:spPr>
      </p:pic>
      <p:sp>
        <p:nvSpPr>
          <p:cNvPr id="19"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90C66442-7077-464B-AD0A-67A9AE081236}"/>
              </a:ext>
            </a:extLst>
          </p:cNvPr>
          <p:cNvSpPr txBox="1"/>
          <p:nvPr/>
        </p:nvSpPr>
        <p:spPr>
          <a:xfrm>
            <a:off x="1266933" y="5096924"/>
            <a:ext cx="5581542" cy="11095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r>
              <a:rPr lang="en-US" sz="1800" dirty="0">
                <a:latin typeface="Questrial" pitchFamily="2" charset="0"/>
              </a:rPr>
              <a:t>Sponsor our annual Summer Shindig.</a:t>
            </a:r>
          </a:p>
          <a:p>
            <a:endParaRPr sz="1800" dirty="0"/>
          </a:p>
        </p:txBody>
      </p:sp>
    </p:spTree>
    <p:extLst>
      <p:ext uri="{BB962C8B-B14F-4D97-AF65-F5344CB8AC3E}">
        <p14:creationId xmlns:p14="http://schemas.microsoft.com/office/powerpoint/2010/main" val="2975967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picture containing text, floor, child, young&#10;&#10;Description automatically generated">
            <a:extLst>
              <a:ext uri="{FF2B5EF4-FFF2-40B4-BE49-F238E27FC236}">
                <a16:creationId xmlns:a16="http://schemas.microsoft.com/office/drawing/2014/main" id="{E7C5153E-A2C8-4B21-B4A3-1F8869D3B4CC}"/>
              </a:ext>
            </a:extLst>
          </p:cNvPr>
          <p:cNvPicPr>
            <a:picLocks noChangeAspect="1"/>
          </p:cNvPicPr>
          <p:nvPr/>
        </p:nvPicPr>
        <p:blipFill rotWithShape="1">
          <a:blip r:embed="rId2">
            <a:extLst>
              <a:ext uri="{28A0092B-C50C-407E-A947-70E740481C1C}">
                <a14:useLocalDpi xmlns:a14="http://schemas.microsoft.com/office/drawing/2010/main" val="0"/>
              </a:ext>
            </a:extLst>
          </a:blip>
          <a:srcRect t="9693" b="12178"/>
          <a:stretch/>
        </p:blipFill>
        <p:spPr>
          <a:xfrm>
            <a:off x="0" y="17688"/>
            <a:ext cx="5047716" cy="6858001"/>
          </a:xfrm>
          <a:prstGeom prst="rect">
            <a:avLst/>
          </a:prstGeom>
        </p:spPr>
      </p:pic>
      <p:sp>
        <p:nvSpPr>
          <p:cNvPr id="7" name="Rectangle 6">
            <a:extLst>
              <a:ext uri="{FF2B5EF4-FFF2-40B4-BE49-F238E27FC236}">
                <a16:creationId xmlns:a16="http://schemas.microsoft.com/office/drawing/2014/main" id="{A8939D43-0A3C-4F89-8781-B3B174AEF138}"/>
              </a:ext>
            </a:extLst>
          </p:cNvPr>
          <p:cNvSpPr/>
          <p:nvPr/>
        </p:nvSpPr>
        <p:spPr>
          <a:xfrm>
            <a:off x="0" y="6456218"/>
            <a:ext cx="12192000" cy="401782"/>
          </a:xfrm>
          <a:prstGeom prst="rect">
            <a:avLst/>
          </a:prstGeom>
          <a:solidFill>
            <a:srgbClr val="D72334"/>
          </a:solidFill>
          <a:ln>
            <a:solidFill>
              <a:srgbClr val="D7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F271A6-DE00-48F9-BDEF-7AA27EC6DAD1}"/>
              </a:ext>
            </a:extLst>
          </p:cNvPr>
          <p:cNvSpPr/>
          <p:nvPr/>
        </p:nvSpPr>
        <p:spPr>
          <a:xfrm>
            <a:off x="0" y="-1"/>
            <a:ext cx="12192000" cy="401782"/>
          </a:xfrm>
          <a:prstGeom prst="rect">
            <a:avLst/>
          </a:prstGeom>
          <a:solidFill>
            <a:srgbClr val="D72334"/>
          </a:solidFill>
          <a:ln>
            <a:solidFill>
              <a:srgbClr val="D7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Fostering Music Logo corrected version 10-10-18.png" descr="Fostering Music Logo corrected version 10-10-18.png">
            <a:extLst>
              <a:ext uri="{FF2B5EF4-FFF2-40B4-BE49-F238E27FC236}">
                <a16:creationId xmlns:a16="http://schemas.microsoft.com/office/drawing/2014/main" id="{EA5F7837-7796-4FCC-98EE-9B2C3C2CC7EA}"/>
              </a:ext>
            </a:extLst>
          </p:cNvPr>
          <p:cNvPicPr>
            <a:picLocks noChangeAspect="1"/>
          </p:cNvPicPr>
          <p:nvPr/>
        </p:nvPicPr>
        <p:blipFill>
          <a:blip r:embed="rId3"/>
          <a:stretch>
            <a:fillRect/>
          </a:stretch>
        </p:blipFill>
        <p:spPr>
          <a:xfrm>
            <a:off x="8300252" y="5630817"/>
            <a:ext cx="931940" cy="720135"/>
          </a:xfrm>
          <a:prstGeom prst="rect">
            <a:avLst/>
          </a:prstGeom>
          <a:ln w="12700">
            <a:miter lim="400000"/>
          </a:ln>
        </p:spPr>
      </p:pic>
      <p:sp>
        <p:nvSpPr>
          <p:cNvPr id="10" name="Our Mission">
            <a:extLst>
              <a:ext uri="{FF2B5EF4-FFF2-40B4-BE49-F238E27FC236}">
                <a16:creationId xmlns:a16="http://schemas.microsoft.com/office/drawing/2014/main" id="{488DF350-F88C-4068-AE27-1D319433C733}"/>
              </a:ext>
            </a:extLst>
          </p:cNvPr>
          <p:cNvSpPr txBox="1">
            <a:spLocks/>
          </p:cNvSpPr>
          <p:nvPr/>
        </p:nvSpPr>
        <p:spPr>
          <a:xfrm>
            <a:off x="6525828" y="655661"/>
            <a:ext cx="4300830" cy="1791418"/>
          </a:xfrm>
          <a:prstGeom prst="rect">
            <a:avLst/>
          </a:prstGeom>
        </p:spPr>
        <p:txBody>
          <a:bodyPr/>
          <a:lstStyle>
            <a:lvl1pPr algn="l" defTabSz="914400" rtl="0" eaLnBrk="1" latinLnBrk="0" hangingPunct="1">
              <a:lnSpc>
                <a:spcPct val="90000"/>
              </a:lnSpc>
              <a:spcBef>
                <a:spcPct val="0"/>
              </a:spcBef>
              <a:buNone/>
              <a:defRPr sz="9000" kern="1200">
                <a:solidFill>
                  <a:schemeClr val="tx1"/>
                </a:solidFill>
                <a:latin typeface="Chalkboard SE Regular"/>
                <a:ea typeface="Chalkboard SE Regular"/>
                <a:cs typeface="Chalkboard SE Regular"/>
                <a:sym typeface="Chalkboard SE Regular"/>
              </a:defRPr>
            </a:lvl1pPr>
          </a:lstStyle>
          <a:p>
            <a:pPr algn="ctr"/>
            <a:r>
              <a:rPr lang="en-US" sz="4400" dirty="0"/>
              <a:t>Connect With Us!</a:t>
            </a:r>
          </a:p>
        </p:txBody>
      </p:sp>
      <p:sp>
        <p:nvSpPr>
          <p:cNvPr id="11"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091D1C04-A636-477B-AEB2-49B2DA092F08}"/>
              </a:ext>
            </a:extLst>
          </p:cNvPr>
          <p:cNvSpPr txBox="1"/>
          <p:nvPr/>
        </p:nvSpPr>
        <p:spPr>
          <a:xfrm>
            <a:off x="417847" y="1485310"/>
            <a:ext cx="5441733" cy="11095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endParaRPr sz="1800" dirty="0"/>
          </a:p>
        </p:txBody>
      </p:sp>
      <p:sp>
        <p:nvSpPr>
          <p:cNvPr id="13"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35C04FB6-A6C6-4506-A883-CD843C58C697}"/>
              </a:ext>
            </a:extLst>
          </p:cNvPr>
          <p:cNvSpPr txBox="1"/>
          <p:nvPr/>
        </p:nvSpPr>
        <p:spPr>
          <a:xfrm>
            <a:off x="6448677" y="1855841"/>
            <a:ext cx="5581543" cy="11095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r>
              <a:rPr lang="en-US" sz="2800" dirty="0">
                <a:latin typeface="Questrial" pitchFamily="2" charset="0"/>
              </a:rPr>
              <a:t>@FosteringMusic</a:t>
            </a:r>
            <a:endParaRPr lang="en-US" sz="2400" dirty="0">
              <a:latin typeface="Questrial" pitchFamily="2" charset="0"/>
            </a:endParaRPr>
          </a:p>
          <a:p>
            <a:endParaRPr sz="1800" dirty="0"/>
          </a:p>
        </p:txBody>
      </p:sp>
      <p:sp>
        <p:nvSpPr>
          <p:cNvPr id="14"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E58A9929-0331-4A22-9381-07484198449F}"/>
              </a:ext>
            </a:extLst>
          </p:cNvPr>
          <p:cNvSpPr txBox="1"/>
          <p:nvPr/>
        </p:nvSpPr>
        <p:spPr>
          <a:xfrm>
            <a:off x="6448677" y="2968058"/>
            <a:ext cx="5581543" cy="917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r>
              <a:rPr lang="en-US" sz="2800" dirty="0">
                <a:latin typeface="Questrial" pitchFamily="2" charset="0"/>
              </a:rPr>
              <a:t>@Fostering.Music</a:t>
            </a:r>
          </a:p>
          <a:p>
            <a:endParaRPr sz="1800" dirty="0"/>
          </a:p>
        </p:txBody>
      </p:sp>
      <p:sp>
        <p:nvSpPr>
          <p:cNvPr id="15"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AB5B01E8-BA77-453A-8C81-801AAE0317E4}"/>
              </a:ext>
            </a:extLst>
          </p:cNvPr>
          <p:cNvSpPr txBox="1"/>
          <p:nvPr/>
        </p:nvSpPr>
        <p:spPr>
          <a:xfrm>
            <a:off x="6448677" y="4023670"/>
            <a:ext cx="5581543" cy="917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r>
              <a:rPr lang="en-US" sz="2800" dirty="0">
                <a:latin typeface="Questrial" pitchFamily="2" charset="0"/>
              </a:rPr>
              <a:t>www.fosteringmusic.com</a:t>
            </a:r>
          </a:p>
          <a:p>
            <a:endParaRPr sz="1800" dirty="0"/>
          </a:p>
        </p:txBody>
      </p:sp>
      <p:sp>
        <p:nvSpPr>
          <p:cNvPr id="18"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247C49A0-6950-4AEF-B93A-028F8F33B18D}"/>
              </a:ext>
            </a:extLst>
          </p:cNvPr>
          <p:cNvSpPr txBox="1"/>
          <p:nvPr/>
        </p:nvSpPr>
        <p:spPr>
          <a:xfrm>
            <a:off x="6441421" y="5048026"/>
            <a:ext cx="5581543" cy="917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r>
              <a:rPr lang="en-US" sz="2800" dirty="0">
                <a:latin typeface="Questrial" pitchFamily="2" charset="0"/>
              </a:rPr>
              <a:t>cjstitt@fosteringmusic.com</a:t>
            </a:r>
          </a:p>
          <a:p>
            <a:endParaRPr sz="1800" dirty="0"/>
          </a:p>
        </p:txBody>
      </p:sp>
      <p:pic>
        <p:nvPicPr>
          <p:cNvPr id="6" name="Picture 5" descr="Shape&#10;&#10;Description automatically generated with low confidence">
            <a:hlinkClick r:id="rId4"/>
            <a:extLst>
              <a:ext uri="{FF2B5EF4-FFF2-40B4-BE49-F238E27FC236}">
                <a16:creationId xmlns:a16="http://schemas.microsoft.com/office/drawing/2014/main" id="{7BBCCA86-8909-472F-B671-CFF7035A6C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6331" y="1611854"/>
            <a:ext cx="770307" cy="770307"/>
          </a:xfrm>
          <a:prstGeom prst="rect">
            <a:avLst/>
          </a:prstGeom>
        </p:spPr>
      </p:pic>
      <p:pic>
        <p:nvPicPr>
          <p:cNvPr id="20" name="Picture 19">
            <a:hlinkClick r:id="rId6"/>
            <a:extLst>
              <a:ext uri="{FF2B5EF4-FFF2-40B4-BE49-F238E27FC236}">
                <a16:creationId xmlns:a16="http://schemas.microsoft.com/office/drawing/2014/main" id="{34DEC97A-B73C-49A7-A0DA-DD612D3C97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4116" y="3741367"/>
            <a:ext cx="664418" cy="665097"/>
          </a:xfrm>
          <a:prstGeom prst="rect">
            <a:avLst/>
          </a:prstGeom>
        </p:spPr>
      </p:pic>
      <p:pic>
        <p:nvPicPr>
          <p:cNvPr id="24" name="Picture 23" descr="Shape&#10;&#10;Description automatically generated with low confidence">
            <a:hlinkClick r:id="rId8"/>
            <a:extLst>
              <a:ext uri="{FF2B5EF4-FFF2-40B4-BE49-F238E27FC236}">
                <a16:creationId xmlns:a16="http://schemas.microsoft.com/office/drawing/2014/main" id="{F64C6B1A-F92E-4087-8186-093EA455C02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3777" y="2704678"/>
            <a:ext cx="665097" cy="665097"/>
          </a:xfrm>
          <a:prstGeom prst="rect">
            <a:avLst/>
          </a:prstGeom>
        </p:spPr>
      </p:pic>
      <p:pic>
        <p:nvPicPr>
          <p:cNvPr id="26" name="Picture 25" descr="Icon&#10;&#10;Description automatically generated">
            <a:extLst>
              <a:ext uri="{FF2B5EF4-FFF2-40B4-BE49-F238E27FC236}">
                <a16:creationId xmlns:a16="http://schemas.microsoft.com/office/drawing/2014/main" id="{50EBB74D-5970-40B1-874C-529789E9E5B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3777" y="4808703"/>
            <a:ext cx="665097" cy="665097"/>
          </a:xfrm>
          <a:prstGeom prst="rect">
            <a:avLst/>
          </a:prstGeom>
        </p:spPr>
      </p:pic>
    </p:spTree>
    <p:extLst>
      <p:ext uri="{BB962C8B-B14F-4D97-AF65-F5344CB8AC3E}">
        <p14:creationId xmlns:p14="http://schemas.microsoft.com/office/powerpoint/2010/main" val="416518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939D43-0A3C-4F89-8781-B3B174AEF138}"/>
              </a:ext>
            </a:extLst>
          </p:cNvPr>
          <p:cNvSpPr/>
          <p:nvPr/>
        </p:nvSpPr>
        <p:spPr>
          <a:xfrm>
            <a:off x="0" y="6456218"/>
            <a:ext cx="12192000" cy="401782"/>
          </a:xfrm>
          <a:prstGeom prst="rect">
            <a:avLst/>
          </a:prstGeom>
          <a:solidFill>
            <a:srgbClr val="D72334"/>
          </a:solidFill>
          <a:ln>
            <a:solidFill>
              <a:srgbClr val="D7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F271A6-DE00-48F9-BDEF-7AA27EC6DAD1}"/>
              </a:ext>
            </a:extLst>
          </p:cNvPr>
          <p:cNvSpPr/>
          <p:nvPr/>
        </p:nvSpPr>
        <p:spPr>
          <a:xfrm>
            <a:off x="0" y="-1"/>
            <a:ext cx="12192000" cy="401782"/>
          </a:xfrm>
          <a:prstGeom prst="rect">
            <a:avLst/>
          </a:prstGeom>
          <a:solidFill>
            <a:srgbClr val="D72334"/>
          </a:solidFill>
          <a:ln>
            <a:solidFill>
              <a:srgbClr val="D7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Fostering Music Logo corrected version 10-10-18.png" descr="Fostering Music Logo corrected version 10-10-18.png">
            <a:extLst>
              <a:ext uri="{FF2B5EF4-FFF2-40B4-BE49-F238E27FC236}">
                <a16:creationId xmlns:a16="http://schemas.microsoft.com/office/drawing/2014/main" id="{EA5F7837-7796-4FCC-98EE-9B2C3C2CC7EA}"/>
              </a:ext>
            </a:extLst>
          </p:cNvPr>
          <p:cNvPicPr>
            <a:picLocks noChangeAspect="1"/>
          </p:cNvPicPr>
          <p:nvPr/>
        </p:nvPicPr>
        <p:blipFill>
          <a:blip r:embed="rId2"/>
          <a:stretch>
            <a:fillRect/>
          </a:stretch>
        </p:blipFill>
        <p:spPr>
          <a:xfrm>
            <a:off x="5333447" y="5154495"/>
            <a:ext cx="1525106" cy="1178490"/>
          </a:xfrm>
          <a:prstGeom prst="rect">
            <a:avLst/>
          </a:prstGeom>
          <a:ln w="12700">
            <a:miter lim="400000"/>
          </a:ln>
        </p:spPr>
      </p:pic>
      <p:sp>
        <p:nvSpPr>
          <p:cNvPr id="10" name="Our Mission">
            <a:extLst>
              <a:ext uri="{FF2B5EF4-FFF2-40B4-BE49-F238E27FC236}">
                <a16:creationId xmlns:a16="http://schemas.microsoft.com/office/drawing/2014/main" id="{488DF350-F88C-4068-AE27-1D319433C733}"/>
              </a:ext>
            </a:extLst>
          </p:cNvPr>
          <p:cNvSpPr txBox="1">
            <a:spLocks/>
          </p:cNvSpPr>
          <p:nvPr/>
        </p:nvSpPr>
        <p:spPr>
          <a:xfrm>
            <a:off x="3594208" y="2471674"/>
            <a:ext cx="5003584" cy="1791418"/>
          </a:xfrm>
          <a:prstGeom prst="rect">
            <a:avLst/>
          </a:prstGeom>
        </p:spPr>
        <p:txBody>
          <a:bodyPr/>
          <a:lstStyle>
            <a:lvl1pPr algn="l" defTabSz="914400" rtl="0" eaLnBrk="1" latinLnBrk="0" hangingPunct="1">
              <a:lnSpc>
                <a:spcPct val="90000"/>
              </a:lnSpc>
              <a:spcBef>
                <a:spcPct val="0"/>
              </a:spcBef>
              <a:buNone/>
              <a:defRPr sz="9000" kern="1200">
                <a:solidFill>
                  <a:schemeClr val="tx1"/>
                </a:solidFill>
                <a:latin typeface="Chalkboard SE Regular"/>
                <a:ea typeface="Chalkboard SE Regular"/>
                <a:cs typeface="Chalkboard SE Regular"/>
                <a:sym typeface="Chalkboard SE Regular"/>
              </a:defRPr>
            </a:lvl1pPr>
          </a:lstStyle>
          <a:p>
            <a:pPr algn="ctr"/>
            <a:r>
              <a:rPr lang="en-US" sz="7200" dirty="0"/>
              <a:t>Questions?</a:t>
            </a:r>
          </a:p>
        </p:txBody>
      </p:sp>
      <p:sp>
        <p:nvSpPr>
          <p:cNvPr id="11" name="Fostering Music is a charitable organization dedicated to enriching the lives of children currently in, or adopted out of, the foster care system, by providing musical instruments and quality music instruction in conjunction with local music stores.  By partnering with local foster care agencies, we are able to identify the children in Western Pennsylvania with the greatest need.">
            <a:extLst>
              <a:ext uri="{FF2B5EF4-FFF2-40B4-BE49-F238E27FC236}">
                <a16:creationId xmlns:a16="http://schemas.microsoft.com/office/drawing/2014/main" id="{091D1C04-A636-477B-AEB2-49B2DA092F08}"/>
              </a:ext>
            </a:extLst>
          </p:cNvPr>
          <p:cNvSpPr txBox="1"/>
          <p:nvPr/>
        </p:nvSpPr>
        <p:spPr>
          <a:xfrm>
            <a:off x="417847" y="1485310"/>
            <a:ext cx="5441733" cy="11095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lnSpc>
                <a:spcPct val="120000"/>
              </a:lnSpc>
              <a:spcBef>
                <a:spcPts val="4200"/>
              </a:spcBef>
              <a:defRPr sz="3500">
                <a:latin typeface="Times New Roman"/>
                <a:ea typeface="Times New Roman"/>
                <a:cs typeface="Times New Roman"/>
                <a:sym typeface="Times New Roman"/>
              </a:defRPr>
            </a:lvl1pPr>
          </a:lstStyle>
          <a:p>
            <a:endParaRPr sz="1800" dirty="0"/>
          </a:p>
        </p:txBody>
      </p:sp>
    </p:spTree>
    <p:extLst>
      <p:ext uri="{BB962C8B-B14F-4D97-AF65-F5344CB8AC3E}">
        <p14:creationId xmlns:p14="http://schemas.microsoft.com/office/powerpoint/2010/main" val="1753961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658</Words>
  <Application>Microsoft Office PowerPoint</Application>
  <PresentationFormat>Widescreen</PresentationFormat>
  <Paragraphs>28</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Chalkboard SE Regular</vt:lpstr>
      <vt:lpstr>Questrial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Schober</dc:creator>
  <cp:lastModifiedBy>Patrick Schober</cp:lastModifiedBy>
  <cp:revision>14</cp:revision>
  <dcterms:created xsi:type="dcterms:W3CDTF">2022-04-16T13:35:08Z</dcterms:created>
  <dcterms:modified xsi:type="dcterms:W3CDTF">2022-06-02T23:08:33Z</dcterms:modified>
</cp:coreProperties>
</file>